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5817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4668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9603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302229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89842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6123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4/12/2016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2678046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5521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3945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2275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4/12/2016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217178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6031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40781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1063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4/12/2016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974493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6221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4/12/2016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3615318"/>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Epic Heroism</a:t>
            </a:r>
            <a:endParaRPr lang="en-US" dirty="0"/>
          </a:p>
        </p:txBody>
      </p:sp>
      <p:sp>
        <p:nvSpPr>
          <p:cNvPr id="3" name="Subtitle 2"/>
          <p:cNvSpPr>
            <a:spLocks noGrp="1"/>
          </p:cNvSpPr>
          <p:nvPr>
            <p:ph type="subTitle" idx="1"/>
          </p:nvPr>
        </p:nvSpPr>
        <p:spPr/>
        <p:txBody>
          <a:bodyPr/>
          <a:lstStyle/>
          <a:p>
            <a:r>
              <a:rPr lang="en-US" dirty="0" smtClean="0"/>
              <a:t>What makes someone EPIC?</a:t>
            </a:r>
            <a:endParaRPr lang="en-US" dirty="0"/>
          </a:p>
        </p:txBody>
      </p:sp>
    </p:spTree>
    <p:extLst>
      <p:ext uri="{BB962C8B-B14F-4D97-AF65-F5344CB8AC3E}">
        <p14:creationId xmlns:p14="http://schemas.microsoft.com/office/powerpoint/2010/main" val="21542282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Epic Tradition</a:t>
            </a:r>
            <a:endParaRPr lang="en-US" dirty="0"/>
          </a:p>
        </p:txBody>
      </p:sp>
      <p:sp>
        <p:nvSpPr>
          <p:cNvPr id="3" name="Content Placeholder 2"/>
          <p:cNvSpPr>
            <a:spLocks noGrp="1"/>
          </p:cNvSpPr>
          <p:nvPr>
            <p:ph idx="1"/>
          </p:nvPr>
        </p:nvSpPr>
        <p:spPr/>
        <p:txBody>
          <a:bodyPr/>
          <a:lstStyle/>
          <a:p>
            <a:r>
              <a:rPr lang="en-US" dirty="0" smtClean="0"/>
              <a:t>An epic is a long narrative poem.  At the center of all epics is the epic hero.  </a:t>
            </a:r>
          </a:p>
          <a:p>
            <a:r>
              <a:rPr lang="en-US" dirty="0" smtClean="0"/>
              <a:t>Epic heroes are the first heroes of literature.  </a:t>
            </a:r>
          </a:p>
          <a:p>
            <a:r>
              <a:rPr lang="en-US" dirty="0" smtClean="0"/>
              <a:t>All epic heroes, despite their origin, have FOUR main characteristics:</a:t>
            </a:r>
          </a:p>
          <a:p>
            <a:pPr lvl="1"/>
            <a:r>
              <a:rPr lang="en-US" dirty="0" smtClean="0"/>
              <a:t>Go on a long and treacherous journey</a:t>
            </a:r>
          </a:p>
          <a:p>
            <a:pPr lvl="1"/>
            <a:r>
              <a:rPr lang="en-US" dirty="0" smtClean="0"/>
              <a:t>Encounter larger than life creatures and struggles on that journey</a:t>
            </a:r>
          </a:p>
          <a:p>
            <a:pPr lvl="1"/>
            <a:r>
              <a:rPr lang="en-US" dirty="0" smtClean="0"/>
              <a:t>Display larger than life characteristics to defeat those creatures and struggles</a:t>
            </a:r>
          </a:p>
          <a:p>
            <a:pPr lvl="1"/>
            <a:r>
              <a:rPr lang="en-US" dirty="0" smtClean="0"/>
              <a:t>Embody the morals and values of the society of their society</a:t>
            </a:r>
            <a:endParaRPr lang="en-US" dirty="0"/>
          </a:p>
        </p:txBody>
      </p:sp>
    </p:spTree>
    <p:extLst>
      <p:ext uri="{BB962C8B-B14F-4D97-AF65-F5344CB8AC3E}">
        <p14:creationId xmlns:p14="http://schemas.microsoft.com/office/powerpoint/2010/main" val="2797055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Epic Hero Characteristics</a:t>
            </a:r>
            <a:endParaRPr lang="en-US" dirty="0"/>
          </a:p>
        </p:txBody>
      </p:sp>
      <p:sp>
        <p:nvSpPr>
          <p:cNvPr id="3" name="Text Placeholder 2"/>
          <p:cNvSpPr>
            <a:spLocks noGrp="1"/>
          </p:cNvSpPr>
          <p:nvPr>
            <p:ph type="body" idx="1"/>
          </p:nvPr>
        </p:nvSpPr>
        <p:spPr/>
        <p:txBody>
          <a:bodyPr/>
          <a:lstStyle/>
          <a:p>
            <a:r>
              <a:rPr lang="en-US" dirty="0" smtClean="0"/>
              <a:t>Go on a long and treacherous journey</a:t>
            </a:r>
            <a:endParaRPr lang="en-US" dirty="0"/>
          </a:p>
        </p:txBody>
      </p:sp>
      <p:sp>
        <p:nvSpPr>
          <p:cNvPr id="4" name="Content Placeholder 3"/>
          <p:cNvSpPr>
            <a:spLocks noGrp="1"/>
          </p:cNvSpPr>
          <p:nvPr>
            <p:ph sz="half" idx="2"/>
          </p:nvPr>
        </p:nvSpPr>
        <p:spPr/>
        <p:txBody>
          <a:bodyPr/>
          <a:lstStyle/>
          <a:p>
            <a:r>
              <a:rPr lang="en-US" dirty="0" smtClean="0"/>
              <a:t>All epic heroes must JOURNEY somehow and somewhere</a:t>
            </a:r>
          </a:p>
          <a:p>
            <a:r>
              <a:rPr lang="en-US" dirty="0" smtClean="0"/>
              <a:t>The journey is a physical journey that teaches moral and emotional lessons along the way.  </a:t>
            </a:r>
          </a:p>
          <a:p>
            <a:endParaRPr lang="en-US" dirty="0"/>
          </a:p>
        </p:txBody>
      </p:sp>
      <p:sp>
        <p:nvSpPr>
          <p:cNvPr id="5" name="Text Placeholder 4"/>
          <p:cNvSpPr>
            <a:spLocks noGrp="1"/>
          </p:cNvSpPr>
          <p:nvPr>
            <p:ph type="body" sz="quarter" idx="3"/>
          </p:nvPr>
        </p:nvSpPr>
        <p:spPr/>
        <p:txBody>
          <a:bodyPr/>
          <a:lstStyle/>
          <a:p>
            <a:r>
              <a:rPr lang="en-US" dirty="0" smtClean="0"/>
              <a:t>Star Wars Example: </a:t>
            </a:r>
            <a:endParaRPr lang="en-US" dirty="0"/>
          </a:p>
        </p:txBody>
      </p:sp>
      <p:sp>
        <p:nvSpPr>
          <p:cNvPr id="6" name="Content Placeholder 5"/>
          <p:cNvSpPr>
            <a:spLocks noGrp="1"/>
          </p:cNvSpPr>
          <p:nvPr>
            <p:ph sz="quarter" idx="4"/>
          </p:nvPr>
        </p:nvSpPr>
        <p:spPr/>
        <p:txBody>
          <a:bodyPr/>
          <a:lstStyle/>
          <a:p>
            <a:r>
              <a:rPr lang="en-US" dirty="0"/>
              <a:t>Star Wars </a:t>
            </a:r>
            <a:r>
              <a:rPr lang="en-US" dirty="0" smtClean="0"/>
              <a:t>physical example</a:t>
            </a:r>
            <a:r>
              <a:rPr lang="en-US" dirty="0"/>
              <a:t>: Luke takes a physical journey throughout space to become a Jedi and to defeat the Empire (there is literal travel involved</a:t>
            </a:r>
            <a:r>
              <a:rPr lang="en-US" dirty="0" smtClean="0"/>
              <a:t>).  During that journey he learns about himself, his family, his past, his beliefs, etc. </a:t>
            </a:r>
            <a:endParaRPr lang="en-US" dirty="0"/>
          </a:p>
        </p:txBody>
      </p:sp>
    </p:spTree>
    <p:extLst>
      <p:ext uri="{BB962C8B-B14F-4D97-AF65-F5344CB8AC3E}">
        <p14:creationId xmlns:p14="http://schemas.microsoft.com/office/powerpoint/2010/main" val="2458570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Epic Hero Characteristics</a:t>
            </a:r>
            <a:endParaRPr lang="en-US" dirty="0"/>
          </a:p>
        </p:txBody>
      </p:sp>
      <p:sp>
        <p:nvSpPr>
          <p:cNvPr id="3" name="Text Placeholder 2"/>
          <p:cNvSpPr>
            <a:spLocks noGrp="1"/>
          </p:cNvSpPr>
          <p:nvPr>
            <p:ph type="body" idx="1"/>
          </p:nvPr>
        </p:nvSpPr>
        <p:spPr/>
        <p:txBody>
          <a:bodyPr/>
          <a:lstStyle/>
          <a:p>
            <a:r>
              <a:rPr lang="en-US" dirty="0" smtClean="0"/>
              <a:t>Encounters larger than life creatures and struggle</a:t>
            </a:r>
            <a:endParaRPr lang="en-US" dirty="0"/>
          </a:p>
        </p:txBody>
      </p:sp>
      <p:sp>
        <p:nvSpPr>
          <p:cNvPr id="4" name="Content Placeholder 3"/>
          <p:cNvSpPr>
            <a:spLocks noGrp="1"/>
          </p:cNvSpPr>
          <p:nvPr>
            <p:ph sz="half" idx="2"/>
          </p:nvPr>
        </p:nvSpPr>
        <p:spPr/>
        <p:txBody>
          <a:bodyPr/>
          <a:lstStyle/>
          <a:p>
            <a:r>
              <a:rPr lang="en-US" dirty="0" smtClean="0"/>
              <a:t>While on their journey the hero must face monsters and hardships.  These creatures and internal struggles are a representation of the ills and problems of the society the hero comes from.  </a:t>
            </a:r>
            <a:endParaRPr lang="en-US" dirty="0"/>
          </a:p>
        </p:txBody>
      </p:sp>
      <p:sp>
        <p:nvSpPr>
          <p:cNvPr id="5" name="Text Placeholder 4"/>
          <p:cNvSpPr>
            <a:spLocks noGrp="1"/>
          </p:cNvSpPr>
          <p:nvPr>
            <p:ph type="body" sz="quarter" idx="3"/>
          </p:nvPr>
        </p:nvSpPr>
        <p:spPr/>
        <p:txBody>
          <a:bodyPr/>
          <a:lstStyle/>
          <a:p>
            <a:r>
              <a:rPr lang="en-US" dirty="0" smtClean="0"/>
              <a:t>Star Wars Example:</a:t>
            </a:r>
            <a:endParaRPr lang="en-US" dirty="0"/>
          </a:p>
        </p:txBody>
      </p:sp>
      <p:sp>
        <p:nvSpPr>
          <p:cNvPr id="6" name="Content Placeholder 5"/>
          <p:cNvSpPr>
            <a:spLocks noGrp="1"/>
          </p:cNvSpPr>
          <p:nvPr>
            <p:ph sz="quarter" idx="4"/>
          </p:nvPr>
        </p:nvSpPr>
        <p:spPr/>
        <p:txBody>
          <a:bodyPr/>
          <a:lstStyle/>
          <a:p>
            <a:r>
              <a:rPr lang="en-US" dirty="0" smtClean="0"/>
              <a:t>Darth </a:t>
            </a:r>
            <a:r>
              <a:rPr lang="en-US" dirty="0" err="1" smtClean="0"/>
              <a:t>Vadar</a:t>
            </a:r>
            <a:r>
              <a:rPr lang="en-US" dirty="0" smtClean="0"/>
              <a:t>:  Darth </a:t>
            </a:r>
            <a:r>
              <a:rPr lang="en-US" dirty="0" err="1" smtClean="0"/>
              <a:t>Vadar</a:t>
            </a:r>
            <a:r>
              <a:rPr lang="en-US" dirty="0" smtClean="0"/>
              <a:t> represents the evil and dark tendencies within all people.  Just as Luke does, humanity must </a:t>
            </a:r>
            <a:r>
              <a:rPr lang="en-US" dirty="0" smtClean="0"/>
              <a:t>learn </a:t>
            </a:r>
            <a:r>
              <a:rPr lang="en-US" dirty="0" smtClean="0"/>
              <a:t>to face that darkness, accept it, and overcome it.  </a:t>
            </a:r>
            <a:endParaRPr lang="en-US" dirty="0"/>
          </a:p>
        </p:txBody>
      </p:sp>
    </p:spTree>
    <p:extLst>
      <p:ext uri="{BB962C8B-B14F-4D97-AF65-F5344CB8AC3E}">
        <p14:creationId xmlns:p14="http://schemas.microsoft.com/office/powerpoint/2010/main" val="2953099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Epic Hero Characteristics</a:t>
            </a:r>
            <a:endParaRPr lang="en-US" dirty="0"/>
          </a:p>
        </p:txBody>
      </p:sp>
      <p:sp>
        <p:nvSpPr>
          <p:cNvPr id="3" name="Text Placeholder 2"/>
          <p:cNvSpPr>
            <a:spLocks noGrp="1"/>
          </p:cNvSpPr>
          <p:nvPr>
            <p:ph type="body" idx="1"/>
          </p:nvPr>
        </p:nvSpPr>
        <p:spPr/>
        <p:txBody>
          <a:bodyPr/>
          <a:lstStyle/>
          <a:p>
            <a:r>
              <a:rPr lang="en-US" dirty="0" smtClean="0"/>
              <a:t>Displays larger than life characteristic to defeat the creatures and struggles</a:t>
            </a:r>
            <a:endParaRPr lang="en-US" dirty="0"/>
          </a:p>
        </p:txBody>
      </p:sp>
      <p:sp>
        <p:nvSpPr>
          <p:cNvPr id="4" name="Content Placeholder 3"/>
          <p:cNvSpPr>
            <a:spLocks noGrp="1"/>
          </p:cNvSpPr>
          <p:nvPr>
            <p:ph sz="half" idx="2"/>
          </p:nvPr>
        </p:nvSpPr>
        <p:spPr/>
        <p:txBody>
          <a:bodyPr/>
          <a:lstStyle/>
          <a:p>
            <a:r>
              <a:rPr lang="en-US" dirty="0" smtClean="0"/>
              <a:t>For each monster the hero faces, they must display a heroic trait that is larger than life (meaning not achievable by a normal person).  This trait is a highly valued idea or moral in the society from which the hero comes.  </a:t>
            </a:r>
            <a:endParaRPr lang="en-US" dirty="0"/>
          </a:p>
        </p:txBody>
      </p:sp>
      <p:sp>
        <p:nvSpPr>
          <p:cNvPr id="5" name="Text Placeholder 4"/>
          <p:cNvSpPr>
            <a:spLocks noGrp="1"/>
          </p:cNvSpPr>
          <p:nvPr>
            <p:ph type="body" sz="quarter" idx="3"/>
          </p:nvPr>
        </p:nvSpPr>
        <p:spPr/>
        <p:txBody>
          <a:bodyPr/>
          <a:lstStyle/>
          <a:p>
            <a:r>
              <a:rPr lang="en-US" dirty="0" smtClean="0"/>
              <a:t>Star Wars example:</a:t>
            </a:r>
            <a:endParaRPr lang="en-US" dirty="0"/>
          </a:p>
        </p:txBody>
      </p:sp>
      <p:sp>
        <p:nvSpPr>
          <p:cNvPr id="6" name="Content Placeholder 5"/>
          <p:cNvSpPr>
            <a:spLocks noGrp="1"/>
          </p:cNvSpPr>
          <p:nvPr>
            <p:ph sz="quarter" idx="4"/>
          </p:nvPr>
        </p:nvSpPr>
        <p:spPr/>
        <p:txBody>
          <a:bodyPr/>
          <a:lstStyle/>
          <a:p>
            <a:r>
              <a:rPr lang="en-US" dirty="0" smtClean="0"/>
              <a:t>Defeat of the Empire:  American culture loves to root for the little guy.  The Resistance is tiny and much less powerful than the Empire, but through determination, belief in their abilities, and team work, they are able to defeat the Empire.  </a:t>
            </a:r>
            <a:endParaRPr lang="en-US" dirty="0"/>
          </a:p>
        </p:txBody>
      </p:sp>
    </p:spTree>
    <p:extLst>
      <p:ext uri="{BB962C8B-B14F-4D97-AF65-F5344CB8AC3E}">
        <p14:creationId xmlns:p14="http://schemas.microsoft.com/office/powerpoint/2010/main" val="40089377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Epic Hero Characteristics</a:t>
            </a:r>
            <a:endParaRPr lang="en-US" dirty="0"/>
          </a:p>
        </p:txBody>
      </p:sp>
      <p:sp>
        <p:nvSpPr>
          <p:cNvPr id="3" name="Text Placeholder 2"/>
          <p:cNvSpPr>
            <a:spLocks noGrp="1"/>
          </p:cNvSpPr>
          <p:nvPr>
            <p:ph type="body" idx="1"/>
          </p:nvPr>
        </p:nvSpPr>
        <p:spPr/>
        <p:txBody>
          <a:bodyPr/>
          <a:lstStyle/>
          <a:p>
            <a:r>
              <a:rPr lang="en-US" dirty="0" smtClean="0"/>
              <a:t>Embody the morals and values of their society</a:t>
            </a:r>
            <a:endParaRPr lang="en-US" dirty="0"/>
          </a:p>
        </p:txBody>
      </p:sp>
      <p:sp>
        <p:nvSpPr>
          <p:cNvPr id="4" name="Content Placeholder 3"/>
          <p:cNvSpPr>
            <a:spLocks noGrp="1"/>
          </p:cNvSpPr>
          <p:nvPr>
            <p:ph sz="half" idx="2"/>
          </p:nvPr>
        </p:nvSpPr>
        <p:spPr/>
        <p:txBody>
          <a:bodyPr/>
          <a:lstStyle/>
          <a:p>
            <a:r>
              <a:rPr lang="en-US" dirty="0" smtClean="0"/>
              <a:t>For each creature of struggle they face, the epic hero displays qualities that represent the ideology of their society.  By the end of the epic, the hero displays all of the qualities that the society believes a good person should have.  </a:t>
            </a:r>
            <a:endParaRPr lang="en-US" dirty="0"/>
          </a:p>
        </p:txBody>
      </p:sp>
      <p:sp>
        <p:nvSpPr>
          <p:cNvPr id="5" name="Text Placeholder 4"/>
          <p:cNvSpPr>
            <a:spLocks noGrp="1"/>
          </p:cNvSpPr>
          <p:nvPr>
            <p:ph type="body" sz="quarter" idx="3"/>
          </p:nvPr>
        </p:nvSpPr>
        <p:spPr/>
        <p:txBody>
          <a:bodyPr/>
          <a:lstStyle/>
          <a:p>
            <a:r>
              <a:rPr lang="en-US" dirty="0" smtClean="0"/>
              <a:t>Star Wars example:</a:t>
            </a:r>
            <a:endParaRPr lang="en-US" dirty="0"/>
          </a:p>
        </p:txBody>
      </p:sp>
      <p:sp>
        <p:nvSpPr>
          <p:cNvPr id="6" name="Content Placeholder 5"/>
          <p:cNvSpPr>
            <a:spLocks noGrp="1"/>
          </p:cNvSpPr>
          <p:nvPr>
            <p:ph sz="quarter" idx="4"/>
          </p:nvPr>
        </p:nvSpPr>
        <p:spPr/>
        <p:txBody>
          <a:bodyPr/>
          <a:lstStyle/>
          <a:p>
            <a:r>
              <a:rPr lang="en-US" dirty="0" smtClean="0"/>
              <a:t>Over the course of the original three, Luke displays the characteristics of a good American person.  He is generous, kind, puts others before self, sacrifices when necessary, loves and protects his family and friends, and fights for freedom from oppression.  </a:t>
            </a:r>
            <a:endParaRPr lang="en-US" dirty="0"/>
          </a:p>
        </p:txBody>
      </p:sp>
    </p:spTree>
    <p:extLst>
      <p:ext uri="{BB962C8B-B14F-4D97-AF65-F5344CB8AC3E}">
        <p14:creationId xmlns:p14="http://schemas.microsoft.com/office/powerpoint/2010/main" val="1401103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762" y="118389"/>
            <a:ext cx="3854528" cy="1278466"/>
          </a:xfrm>
        </p:spPr>
        <p:txBody>
          <a:bodyPr/>
          <a:lstStyle/>
          <a:p>
            <a:r>
              <a:rPr lang="en-US" dirty="0" smtClean="0"/>
              <a:t>Monomyth</a:t>
            </a:r>
            <a:endParaRPr lang="en-US" dirty="0"/>
          </a:p>
        </p:txBody>
      </p:sp>
      <p:pic>
        <p:nvPicPr>
          <p:cNvPr id="1026" name="Picture 2" descr="https://upload.wikimedia.org/wikipedia/commons/thumb/1/1b/Heroesjourney.svg/2000px-Heroesjourney.svg.pn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760913" y="1010273"/>
            <a:ext cx="4513262" cy="4535828"/>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half" idx="2"/>
          </p:nvPr>
        </p:nvSpPr>
        <p:spPr>
          <a:xfrm>
            <a:off x="637405" y="1410358"/>
            <a:ext cx="3854528" cy="2584449"/>
          </a:xfrm>
        </p:spPr>
        <p:txBody>
          <a:bodyPr>
            <a:normAutofit/>
          </a:bodyPr>
          <a:lstStyle/>
          <a:p>
            <a:r>
              <a:rPr lang="en-US" sz="2800" dirty="0"/>
              <a:t>Most epics also follow the conventions of the </a:t>
            </a:r>
            <a:r>
              <a:rPr lang="en-US" sz="2800" dirty="0" smtClean="0"/>
              <a:t>monomyth.</a:t>
            </a:r>
            <a:endParaRPr lang="en-US" sz="2800" dirty="0"/>
          </a:p>
        </p:txBody>
      </p:sp>
      <p:sp>
        <p:nvSpPr>
          <p:cNvPr id="5" name="TextBox 4"/>
          <p:cNvSpPr txBox="1"/>
          <p:nvPr/>
        </p:nvSpPr>
        <p:spPr>
          <a:xfrm>
            <a:off x="7583213" y="819807"/>
            <a:ext cx="2238703" cy="369332"/>
          </a:xfrm>
          <a:prstGeom prst="rect">
            <a:avLst/>
          </a:prstGeom>
          <a:noFill/>
        </p:spPr>
        <p:txBody>
          <a:bodyPr wrap="square" rtlCol="0">
            <a:spAutoFit/>
          </a:bodyPr>
          <a:lstStyle/>
          <a:p>
            <a:r>
              <a:rPr lang="en-US" dirty="0" smtClean="0"/>
              <a:t>Leaving </a:t>
            </a:r>
            <a:r>
              <a:rPr lang="en-US" dirty="0" err="1" smtClean="0"/>
              <a:t>Tatooine</a:t>
            </a:r>
            <a:endParaRPr lang="en-US" dirty="0"/>
          </a:p>
        </p:txBody>
      </p:sp>
      <p:sp>
        <p:nvSpPr>
          <p:cNvPr id="6" name="TextBox 5"/>
          <p:cNvSpPr txBox="1"/>
          <p:nvPr/>
        </p:nvSpPr>
        <p:spPr>
          <a:xfrm>
            <a:off x="8686800" y="1656604"/>
            <a:ext cx="1639614" cy="369332"/>
          </a:xfrm>
          <a:prstGeom prst="rect">
            <a:avLst/>
          </a:prstGeom>
          <a:noFill/>
        </p:spPr>
        <p:txBody>
          <a:bodyPr wrap="square" rtlCol="0">
            <a:spAutoFit/>
          </a:bodyPr>
          <a:lstStyle/>
          <a:p>
            <a:r>
              <a:rPr lang="en-US" dirty="0" smtClean="0"/>
              <a:t>The Force</a:t>
            </a:r>
            <a:endParaRPr lang="en-US" dirty="0"/>
          </a:p>
        </p:txBody>
      </p:sp>
      <p:sp>
        <p:nvSpPr>
          <p:cNvPr id="7" name="TextBox 6"/>
          <p:cNvSpPr txBox="1"/>
          <p:nvPr/>
        </p:nvSpPr>
        <p:spPr>
          <a:xfrm>
            <a:off x="8941273" y="2216402"/>
            <a:ext cx="3056285" cy="369332"/>
          </a:xfrm>
          <a:prstGeom prst="rect">
            <a:avLst/>
          </a:prstGeom>
          <a:noFill/>
        </p:spPr>
        <p:txBody>
          <a:bodyPr wrap="square" rtlCol="0">
            <a:spAutoFit/>
          </a:bodyPr>
          <a:lstStyle/>
          <a:p>
            <a:r>
              <a:rPr lang="en-US" dirty="0" smtClean="0"/>
              <a:t>Fights with Storm Troopers</a:t>
            </a:r>
            <a:endParaRPr lang="en-US" dirty="0"/>
          </a:p>
        </p:txBody>
      </p:sp>
      <p:sp>
        <p:nvSpPr>
          <p:cNvPr id="8" name="TextBox 7"/>
          <p:cNvSpPr txBox="1"/>
          <p:nvPr/>
        </p:nvSpPr>
        <p:spPr>
          <a:xfrm>
            <a:off x="8941273" y="2585734"/>
            <a:ext cx="2740975" cy="369332"/>
          </a:xfrm>
          <a:prstGeom prst="rect">
            <a:avLst/>
          </a:prstGeom>
          <a:noFill/>
        </p:spPr>
        <p:txBody>
          <a:bodyPr wrap="square" rtlCol="0">
            <a:spAutoFit/>
          </a:bodyPr>
          <a:lstStyle/>
          <a:p>
            <a:r>
              <a:rPr lang="en-US" dirty="0" smtClean="0"/>
              <a:t>Journey to find Yoda</a:t>
            </a:r>
            <a:endParaRPr lang="en-US" dirty="0"/>
          </a:p>
        </p:txBody>
      </p:sp>
      <p:sp>
        <p:nvSpPr>
          <p:cNvPr id="9" name="TextBox 8"/>
          <p:cNvSpPr txBox="1"/>
          <p:nvPr/>
        </p:nvSpPr>
        <p:spPr>
          <a:xfrm>
            <a:off x="9270949" y="3145532"/>
            <a:ext cx="2411299" cy="369332"/>
          </a:xfrm>
          <a:prstGeom prst="rect">
            <a:avLst/>
          </a:prstGeom>
          <a:noFill/>
        </p:spPr>
        <p:txBody>
          <a:bodyPr wrap="square" rtlCol="0">
            <a:spAutoFit/>
          </a:bodyPr>
          <a:lstStyle/>
          <a:p>
            <a:r>
              <a:rPr lang="en-US" dirty="0" smtClean="0"/>
              <a:t>C3P0, R2D2</a:t>
            </a:r>
            <a:endParaRPr lang="en-US" dirty="0"/>
          </a:p>
        </p:txBody>
      </p:sp>
      <p:sp>
        <p:nvSpPr>
          <p:cNvPr id="10" name="TextBox 9"/>
          <p:cNvSpPr txBox="1"/>
          <p:nvPr/>
        </p:nvSpPr>
        <p:spPr>
          <a:xfrm>
            <a:off x="7583213" y="3137961"/>
            <a:ext cx="945931" cy="369332"/>
          </a:xfrm>
          <a:prstGeom prst="rect">
            <a:avLst/>
          </a:prstGeom>
          <a:noFill/>
        </p:spPr>
        <p:txBody>
          <a:bodyPr wrap="square" rtlCol="0">
            <a:spAutoFit/>
          </a:bodyPr>
          <a:lstStyle/>
          <a:p>
            <a:r>
              <a:rPr lang="en-US" dirty="0" smtClean="0"/>
              <a:t>Yoda</a:t>
            </a:r>
            <a:endParaRPr lang="en-US" dirty="0"/>
          </a:p>
        </p:txBody>
      </p:sp>
      <p:sp>
        <p:nvSpPr>
          <p:cNvPr id="11" name="TextBox 10"/>
          <p:cNvSpPr txBox="1"/>
          <p:nvPr/>
        </p:nvSpPr>
        <p:spPr>
          <a:xfrm>
            <a:off x="8686800" y="3705329"/>
            <a:ext cx="2995448" cy="923330"/>
          </a:xfrm>
          <a:prstGeom prst="rect">
            <a:avLst/>
          </a:prstGeom>
          <a:noFill/>
        </p:spPr>
        <p:txBody>
          <a:bodyPr wrap="square" rtlCol="0">
            <a:spAutoFit/>
          </a:bodyPr>
          <a:lstStyle/>
          <a:p>
            <a:r>
              <a:rPr lang="en-US" dirty="0" smtClean="0"/>
              <a:t>Learning to be a Jedi; learning about the Resistance</a:t>
            </a:r>
            <a:endParaRPr lang="en-US" dirty="0"/>
          </a:p>
        </p:txBody>
      </p:sp>
      <p:sp>
        <p:nvSpPr>
          <p:cNvPr id="12" name="TextBox 11"/>
          <p:cNvSpPr txBox="1"/>
          <p:nvPr/>
        </p:nvSpPr>
        <p:spPr>
          <a:xfrm>
            <a:off x="8344413" y="4992186"/>
            <a:ext cx="3148649" cy="646331"/>
          </a:xfrm>
          <a:prstGeom prst="rect">
            <a:avLst/>
          </a:prstGeom>
          <a:noFill/>
        </p:spPr>
        <p:txBody>
          <a:bodyPr wrap="square" rtlCol="0">
            <a:spAutoFit/>
          </a:bodyPr>
          <a:lstStyle/>
          <a:p>
            <a:r>
              <a:rPr lang="en-US" dirty="0" smtClean="0"/>
              <a:t>Han Solo, Leia, Resistance fighters</a:t>
            </a:r>
            <a:endParaRPr lang="en-US" dirty="0"/>
          </a:p>
        </p:txBody>
      </p:sp>
      <p:sp>
        <p:nvSpPr>
          <p:cNvPr id="13" name="TextBox 12"/>
          <p:cNvSpPr txBox="1"/>
          <p:nvPr/>
        </p:nvSpPr>
        <p:spPr>
          <a:xfrm>
            <a:off x="4531862" y="5734590"/>
            <a:ext cx="4296828" cy="646331"/>
          </a:xfrm>
          <a:prstGeom prst="rect">
            <a:avLst/>
          </a:prstGeom>
          <a:noFill/>
        </p:spPr>
        <p:txBody>
          <a:bodyPr wrap="square" rtlCol="0">
            <a:spAutoFit/>
          </a:bodyPr>
          <a:lstStyle/>
          <a:p>
            <a:r>
              <a:rPr lang="en-US" dirty="0" smtClean="0"/>
              <a:t>Learning Darth Vader is his father; learning he must face his own darkness</a:t>
            </a:r>
            <a:endParaRPr lang="en-US" dirty="0"/>
          </a:p>
        </p:txBody>
      </p:sp>
      <p:sp>
        <p:nvSpPr>
          <p:cNvPr id="14" name="TextBox 13"/>
          <p:cNvSpPr txBox="1"/>
          <p:nvPr/>
        </p:nvSpPr>
        <p:spPr>
          <a:xfrm>
            <a:off x="2542026" y="4421824"/>
            <a:ext cx="2786719" cy="646331"/>
          </a:xfrm>
          <a:prstGeom prst="rect">
            <a:avLst/>
          </a:prstGeom>
          <a:noFill/>
        </p:spPr>
        <p:txBody>
          <a:bodyPr wrap="square" rtlCol="0">
            <a:spAutoFit/>
          </a:bodyPr>
          <a:lstStyle/>
          <a:p>
            <a:r>
              <a:rPr lang="en-US" dirty="0" smtClean="0"/>
              <a:t>Embracing the Force; fighting for Resistance</a:t>
            </a:r>
            <a:endParaRPr lang="en-US" dirty="0"/>
          </a:p>
        </p:txBody>
      </p:sp>
      <p:sp>
        <p:nvSpPr>
          <p:cNvPr id="15" name="TextBox 14"/>
          <p:cNvSpPr txBox="1"/>
          <p:nvPr/>
        </p:nvSpPr>
        <p:spPr>
          <a:xfrm>
            <a:off x="2302858" y="2999461"/>
            <a:ext cx="3506221" cy="646331"/>
          </a:xfrm>
          <a:prstGeom prst="rect">
            <a:avLst/>
          </a:prstGeom>
          <a:noFill/>
        </p:spPr>
        <p:txBody>
          <a:bodyPr wrap="square" rtlCol="0">
            <a:spAutoFit/>
          </a:bodyPr>
          <a:lstStyle/>
          <a:p>
            <a:r>
              <a:rPr lang="en-US" dirty="0" smtClean="0"/>
              <a:t>Fighting against his father; watching him die</a:t>
            </a:r>
            <a:endParaRPr lang="en-US" dirty="0"/>
          </a:p>
        </p:txBody>
      </p:sp>
      <p:sp>
        <p:nvSpPr>
          <p:cNvPr id="16" name="TextBox 15"/>
          <p:cNvSpPr txBox="1"/>
          <p:nvPr/>
        </p:nvSpPr>
        <p:spPr>
          <a:xfrm>
            <a:off x="4055969" y="1014451"/>
            <a:ext cx="2475005" cy="646331"/>
          </a:xfrm>
          <a:prstGeom prst="rect">
            <a:avLst/>
          </a:prstGeom>
          <a:noFill/>
        </p:spPr>
        <p:txBody>
          <a:bodyPr wrap="square" rtlCol="0">
            <a:spAutoFit/>
          </a:bodyPr>
          <a:lstStyle/>
          <a:p>
            <a:r>
              <a:rPr lang="en-US" dirty="0" smtClean="0"/>
              <a:t>Defeating the Empire; returning triumphant </a:t>
            </a:r>
            <a:endParaRPr lang="en-US" dirty="0"/>
          </a:p>
        </p:txBody>
      </p:sp>
    </p:spTree>
    <p:extLst>
      <p:ext uri="{BB962C8B-B14F-4D97-AF65-F5344CB8AC3E}">
        <p14:creationId xmlns:p14="http://schemas.microsoft.com/office/powerpoint/2010/main" val="99748910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626</TotalTime>
  <Words>554</Words>
  <Application>Microsoft Office PowerPoint</Application>
  <PresentationFormat>Widescreen</PresentationFormat>
  <Paragraphs>45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Epic Heroism</vt:lpstr>
      <vt:lpstr>Epic Tradition</vt:lpstr>
      <vt:lpstr>Epic Hero Characteristics</vt:lpstr>
      <vt:lpstr>Epic Hero Characteristics</vt:lpstr>
      <vt:lpstr>Epic Hero Characteristics</vt:lpstr>
      <vt:lpstr>Epic Hero Characteristics</vt:lpstr>
      <vt:lpstr>Monomyth</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Epic Heroism</dc:title>
  <dc:creator>Tamara Hollingsworth</dc:creator>
  <cp:lastModifiedBy>Tamara Hollingsworth</cp:lastModifiedBy>
  <cp:revision>8</cp:revision>
  <dcterms:created xsi:type="dcterms:W3CDTF">2016-03-29T13:52:34Z</dcterms:created>
  <dcterms:modified xsi:type="dcterms:W3CDTF">2016-04-12T19:26:31Z</dcterms:modified>
</cp:coreProperties>
</file>