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9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6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0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7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9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74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96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8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07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1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D7C11-BB57-4DCB-8612-2BB0F00AB068}" type="datetimeFigureOut">
              <a:rPr lang="en-US" smtClean="0"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D96008-266E-4D9D-B11B-725C9F336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2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0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60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Level G, Unit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nascent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(adj.)  just beginning to exist or develop; having just come into existence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Recent public opinion polls registered </a:t>
            </a:r>
            <a:r>
              <a:rPr lang="en-US" sz="2000" dirty="0" smtClean="0">
                <a:solidFill>
                  <a:srgbClr val="C00000"/>
                </a:solidFill>
              </a:rPr>
              <a:t>nascent </a:t>
            </a:r>
            <a:r>
              <a:rPr lang="en-US" sz="2000" dirty="0" smtClean="0">
                <a:solidFill>
                  <a:schemeClr val="tx1"/>
                </a:solidFill>
              </a:rPr>
              <a:t>opposition to the proposed tax increase.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incipient, embryonic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dying moribund, senescent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farm1.static.flickr.com/47/191652597_3aa1d717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dventuresinfatherland.com/wp-content/uploads/2009/05/3day_embry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06921"/>
            <a:ext cx="2247900" cy="184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obeisance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a deep bow or other body movement indicating respect or submission; deference, homage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Upon entering the throne room, each courtier made a respectful </a:t>
            </a:r>
            <a:r>
              <a:rPr lang="en-US" sz="2000" dirty="0" smtClean="0">
                <a:solidFill>
                  <a:srgbClr val="C00000"/>
                </a:solidFill>
              </a:rPr>
              <a:t>obeisance </a:t>
            </a:r>
            <a:r>
              <a:rPr lang="en-US" sz="2000" dirty="0" smtClean="0">
                <a:solidFill>
                  <a:schemeClr val="tx1"/>
                </a:solidFill>
              </a:rPr>
              <a:t>before the king and queen.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Synonym:  honor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disrespect, irreverence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farm4.staticflickr.com/3529/3265424269_c2fe3c2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72" y="3918857"/>
            <a:ext cx="4190428" cy="279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panegyric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formal or elaborate praise; a tribute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speaker delivered a </a:t>
            </a:r>
            <a:r>
              <a:rPr lang="en-US" sz="2000" dirty="0" smtClean="0">
                <a:solidFill>
                  <a:srgbClr val="C00000"/>
                </a:solidFill>
              </a:rPr>
              <a:t>panegyric </a:t>
            </a:r>
            <a:r>
              <a:rPr lang="en-US" sz="2000" dirty="0" smtClean="0">
                <a:solidFill>
                  <a:schemeClr val="tx1"/>
                </a:solidFill>
              </a:rPr>
              <a:t>in honor of the award-winning author.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tribute, encomium,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testimonial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tirade, philippic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farm1.static.flickr.com/159/388182695_de3ae6f9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44" y="3733800"/>
            <a:ext cx="4534356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pillory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a device for publicly punishing offenders; a means for exposing one to public contempt or ridicule; (v.)  to expose to public contempt or ridicule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pillory </a:t>
            </a:r>
            <a:r>
              <a:rPr lang="en-US" sz="2000" dirty="0" smtClean="0">
                <a:solidFill>
                  <a:schemeClr val="tx1"/>
                </a:solidFill>
              </a:rPr>
              <a:t>was placed in the center of town so that everyone could view the outlaws and their shame.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candidate tried to </a:t>
            </a:r>
            <a:r>
              <a:rPr lang="en-US" sz="2000" dirty="0" smtClean="0">
                <a:solidFill>
                  <a:srgbClr val="C00000"/>
                </a:solidFill>
              </a:rPr>
              <a:t>pillory</a:t>
            </a:r>
            <a:r>
              <a:rPr lang="en-US" sz="2000" dirty="0" smtClean="0">
                <a:solidFill>
                  <a:schemeClr val="tx1"/>
                </a:solidFill>
              </a:rPr>
              <a:t> her political opponent by suggesting that he had ties to organized crime.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(v.)  extol, laud, acclaim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upload.wikimedia.org/wikipedia/commons/a/a7/Pillory_9105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71" y="440055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pittance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a woefully meager allowance, wage, or portion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In comparison to the overwhelming need for food and medicine, the shipment was a mere </a:t>
            </a:r>
            <a:r>
              <a:rPr lang="en-US" sz="2000" dirty="0" smtClean="0">
                <a:solidFill>
                  <a:srgbClr val="C00000"/>
                </a:solidFill>
              </a:rPr>
              <a:t>pittance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Synonym:  trifle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Antonym:  fortune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dailyyonder.com/files/imagecache/story_default/imagefield/oliver-twist-gruel5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05200"/>
            <a:ext cx="504825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presage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(v.)  to foreshadow or point to a future event; to predict; (n.) a warning or indication of the future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skirmishes at the border </a:t>
            </a:r>
            <a:r>
              <a:rPr lang="en-US" sz="2000" dirty="0" smtClean="0">
                <a:solidFill>
                  <a:srgbClr val="C00000"/>
                </a:solidFill>
              </a:rPr>
              <a:t>presaged</a:t>
            </a:r>
            <a:r>
              <a:rPr lang="en-US" sz="2000" dirty="0" smtClean="0">
                <a:solidFill>
                  <a:schemeClr val="tx1"/>
                </a:solidFill>
              </a:rPr>
              <a:t> a war.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fall in stock prices and retail sales may be a </a:t>
            </a:r>
            <a:r>
              <a:rPr lang="en-US" sz="2000" dirty="0" smtClean="0">
                <a:solidFill>
                  <a:srgbClr val="C00000"/>
                </a:solidFill>
              </a:rPr>
              <a:t>presage</a:t>
            </a:r>
            <a:r>
              <a:rPr lang="en-US" sz="2000" dirty="0" smtClean="0">
                <a:solidFill>
                  <a:schemeClr val="tx1"/>
                </a:solidFill>
              </a:rPr>
              <a:t> of hard economic times to come.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(v.)  augur, foretell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lh6.ggpht.com/_pDbHxU8U8sg/TAWeJs4CLrI/AAAAAAAABGY/L8xerWqCuK4/pres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71899"/>
            <a:ext cx="29337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progeny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descendants, offspring, children, followers, disciples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Bill of Rights guarantees certain civil rights and protections to us and our </a:t>
            </a:r>
            <a:r>
              <a:rPr lang="en-US" sz="2000" dirty="0" smtClean="0">
                <a:solidFill>
                  <a:srgbClr val="C00000"/>
                </a:solidFill>
              </a:rPr>
              <a:t>progeny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issue, posterity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forebears, </a:t>
            </a:r>
          </a:p>
          <a:p>
            <a:pPr marL="0" indent="0"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antecendents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therightcontext.com/wp-content/uploads/2012/03/duggar-fami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29000"/>
            <a:ext cx="42862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promulgate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(v.)  to proclaim or issue officially; to make known far and wide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School Board </a:t>
            </a:r>
            <a:r>
              <a:rPr lang="en-US" sz="2000" dirty="0" smtClean="0">
                <a:solidFill>
                  <a:srgbClr val="C00000"/>
                </a:solidFill>
              </a:rPr>
              <a:t>promulgated</a:t>
            </a:r>
            <a:r>
              <a:rPr lang="en-US" sz="2000" dirty="0" smtClean="0">
                <a:solidFill>
                  <a:schemeClr val="tx1"/>
                </a:solidFill>
              </a:rPr>
              <a:t> a new approach to education that emphasized phonics.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Synonym:  announce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withdraw;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retract, abrogate, nullify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static.guim.co.uk/sys-images/Guardian/Pix/pictures/2011/2/2/1296681297555/White-House-spokesman-Rob-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05200"/>
            <a:ext cx="50165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rectitude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uprightness, righteousness; correctness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mayor is a person of unquestionable </a:t>
            </a:r>
            <a:r>
              <a:rPr lang="en-US" sz="2000" dirty="0" smtClean="0">
                <a:solidFill>
                  <a:srgbClr val="C00000"/>
                </a:solidFill>
              </a:rPr>
              <a:t>rectitude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probity, integrity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iniquity, heinousness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phocabulary.com/words/prob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019244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restive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(adj.)  restless, hard </a:t>
            </a:r>
            <a:r>
              <a:rPr lang="en-US" sz="2000" smtClean="0">
                <a:solidFill>
                  <a:schemeClr val="tx1"/>
                </a:solidFill>
              </a:rPr>
              <a:t>to manage</a:t>
            </a:r>
            <a:r>
              <a:rPr lang="en-US" sz="2000" dirty="0" smtClean="0">
                <a:solidFill>
                  <a:schemeClr val="tx1"/>
                </a:solidFill>
              </a:rPr>
              <a:t>, balky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restive </a:t>
            </a:r>
            <a:r>
              <a:rPr lang="en-US" sz="2000" dirty="0" smtClean="0">
                <a:solidFill>
                  <a:schemeClr val="tx1"/>
                </a:solidFill>
              </a:rPr>
              <a:t>horse had not been taken out of the stable for five days.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uneasy, recalcitrant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serene, unruffled, docile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static.relax.com.sg/site/servlet/linkableblob/relax/298502/topImage/Deadly_tourist_spot_Tourists_flock_to_restive_volcano-top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87724"/>
            <a:ext cx="3781425" cy="22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jodieotte.com/blog/0512/horse_rear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511" y="3048000"/>
            <a:ext cx="3218089" cy="229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amenity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that which is pleasant or agreeable;  (pl.)  attractive features, customs, etc.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When I backpack, there are certain basic </a:t>
            </a:r>
            <a:r>
              <a:rPr lang="en-US" sz="2000" dirty="0" smtClean="0">
                <a:solidFill>
                  <a:srgbClr val="C00000"/>
                </a:solidFill>
              </a:rPr>
              <a:t>amenities</a:t>
            </a:r>
            <a:r>
              <a:rPr lang="en-US" sz="2000" dirty="0" smtClean="0">
                <a:solidFill>
                  <a:schemeClr val="tx1"/>
                </a:solidFill>
              </a:rPr>
              <a:t>, such as hot meals and a dry tent, that I will not go without.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unpleasantness, disagreeableness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hualien.chateaudechine.com/en-us/images/kv-ame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68856"/>
            <a:ext cx="4886325" cy="22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28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seraphic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(adj.)  angelic, heavenly, celestial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artist painted the children with </a:t>
            </a:r>
            <a:r>
              <a:rPr lang="en-US" sz="2000" dirty="0" smtClean="0">
                <a:solidFill>
                  <a:srgbClr val="C00000"/>
                </a:solidFill>
              </a:rPr>
              <a:t>seraphic</a:t>
            </a:r>
            <a:r>
              <a:rPr lang="en-US" sz="2000" dirty="0" smtClean="0">
                <a:solidFill>
                  <a:schemeClr val="tx1"/>
                </a:solidFill>
              </a:rPr>
              <a:t> smiles to suggest their innocence.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Synonym:  cherubic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Antonym:  devilish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t2.gstatic.com/images?q=tbn:ANd9GcRBnhK2LG45tBhwEhiEAwHw-fqJG5iVxhQ7JjMhdoF5QTv_viPWJQUt-Q2U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87031"/>
            <a:ext cx="2057400" cy="35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smtClean="0"/>
              <a:t>subsist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(v.)  to have existence; to remain alive, manage to make a living or maintain life; to persist or continue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Peasants in nineteenth-century Ireland were able to </a:t>
            </a:r>
            <a:r>
              <a:rPr lang="en-US" sz="2000" dirty="0" smtClean="0">
                <a:solidFill>
                  <a:srgbClr val="C00000"/>
                </a:solidFill>
              </a:rPr>
              <a:t>subsist</a:t>
            </a:r>
            <a:r>
              <a:rPr lang="en-US" sz="2000" dirty="0" smtClean="0">
                <a:solidFill>
                  <a:schemeClr val="tx1"/>
                </a:solidFill>
              </a:rPr>
              <a:t> almost exclusively on potatoes.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last, sustain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t0.gstatic.com/images?q=tbn:ANd9GcRbimqbK1ojpM2nEbyFQdSaKJlpLlMDZo--AB5X8ZkMm0fXWYJUHwqxh_m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20751"/>
            <a:ext cx="4114800" cy="30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aperture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an opening, gap, hole; orifice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After the earthquake, rain and cold came through the </a:t>
            </a:r>
            <a:r>
              <a:rPr lang="en-US" sz="2000" dirty="0" smtClean="0">
                <a:solidFill>
                  <a:srgbClr val="C00000"/>
                </a:solidFill>
              </a:rPr>
              <a:t>aperture </a:t>
            </a:r>
            <a:r>
              <a:rPr lang="en-US" sz="2000" dirty="0" smtClean="0">
                <a:solidFill>
                  <a:schemeClr val="tx1"/>
                </a:solidFill>
              </a:rPr>
              <a:t>in the wall of the damaged house.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closure, blockage, occlusion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scottphotographics.com/wp-content/uploads/2009/11/Aper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81400"/>
            <a:ext cx="32765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dissidence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a difference of opinion; discontent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When the commanding officer announced that all leave was cancelled, there was widespread </a:t>
            </a:r>
            <a:r>
              <a:rPr lang="en-US" sz="2000" dirty="0" smtClean="0">
                <a:solidFill>
                  <a:srgbClr val="C00000"/>
                </a:solidFill>
              </a:rPr>
              <a:t>dissidence </a:t>
            </a:r>
            <a:r>
              <a:rPr lang="en-US" sz="2000" dirty="0" smtClean="0">
                <a:solidFill>
                  <a:schemeClr val="tx1"/>
                </a:solidFill>
              </a:rPr>
              <a:t>in the ranks. 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disagreement, disaffection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harmony, concord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www.thehindu.com/multimedia/dynamic/00371/27TH-OPEDEGYPT1_37110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399"/>
            <a:ext cx="3543301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epicurean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(adj.)  devoted to the pursuit of pleasure; fond of good food, comfort and ease; with discriminating tastes; (n.) a person with discriminating tastes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chef took an </a:t>
            </a:r>
            <a:r>
              <a:rPr lang="en-US" sz="2000" dirty="0" smtClean="0">
                <a:solidFill>
                  <a:srgbClr val="C00000"/>
                </a:solidFill>
              </a:rPr>
              <a:t>epicurean </a:t>
            </a:r>
            <a:r>
              <a:rPr lang="en-US" sz="2000" dirty="0" smtClean="0">
                <a:solidFill>
                  <a:schemeClr val="tx1"/>
                </a:solidFill>
              </a:rPr>
              <a:t>delight in presenting the most delicious dishes to his demanding clientele.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Even the most fervent </a:t>
            </a:r>
            <a:r>
              <a:rPr lang="en-US" sz="2000" dirty="0" smtClean="0">
                <a:solidFill>
                  <a:srgbClr val="C00000"/>
                </a:solidFill>
              </a:rPr>
              <a:t>epicurean </a:t>
            </a:r>
            <a:r>
              <a:rPr lang="en-US" sz="2000" dirty="0" smtClean="0">
                <a:solidFill>
                  <a:schemeClr val="tx1"/>
                </a:solidFill>
              </a:rPr>
              <a:t>should not expect fine dining in a poor, war-torn country.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(adj.) sybaritic, discriminating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(adj.)  ascetic, self-denying,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Abstemious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ucsdnews.ucsd.edu/graphics/images/2009/05-09EpicureanElegance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724400"/>
            <a:ext cx="310566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improvident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(adj.)  not thrifty; failing to plan ahead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Some people are so </a:t>
            </a:r>
            <a:r>
              <a:rPr lang="en-US" sz="2000" dirty="0" smtClean="0">
                <a:solidFill>
                  <a:srgbClr val="C00000"/>
                </a:solidFill>
              </a:rPr>
              <a:t>improvident </a:t>
            </a:r>
            <a:r>
              <a:rPr lang="en-US" sz="2000" dirty="0" smtClean="0">
                <a:solidFill>
                  <a:schemeClr val="tx1"/>
                </a:solidFill>
              </a:rPr>
              <a:t>that despite high incomes they struggle to make ends meet.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prodigal, spendthrift,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 extravagant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frugal, economical,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cautious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apfallacies.wikispaces.com/file/view/cartoon.jpg/218629698/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962400"/>
            <a:ext cx="38100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iniquity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(n.)  wickedness, sin; a grossly immoral act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English Puritans looked upon the court that surrounded King Charles I as a den of </a:t>
            </a:r>
            <a:r>
              <a:rPr lang="en-US" sz="2000" dirty="0" smtClean="0">
                <a:solidFill>
                  <a:srgbClr val="C00000"/>
                </a:solidFill>
              </a:rPr>
              <a:t>iniquity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evil, crime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probity, rectitude,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Uprightness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ttp://farm4.staticflickr.com/3225/2813748050_1d653e601f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343400" cy="280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inviolable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(adj.)  sacred; of such a character that it must not be broken, injured, or profaned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Safeguarding the retirement income of millions of Americans is an </a:t>
            </a:r>
            <a:r>
              <a:rPr lang="en-US" sz="2000" dirty="0" smtClean="0">
                <a:solidFill>
                  <a:srgbClr val="C00000"/>
                </a:solidFill>
              </a:rPr>
              <a:t>inviolable </a:t>
            </a:r>
            <a:r>
              <a:rPr lang="en-US" sz="2000" dirty="0" smtClean="0">
                <a:solidFill>
                  <a:schemeClr val="tx1"/>
                </a:solidFill>
              </a:rPr>
              <a:t>trust of the federal government.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Synonym:  unassailable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vulnerable, assailable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175" name="Picture 7" descr="http://www.notofthisworldicons.com/product_images/Unassailable%20Rampart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29" y="388620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75724"/>
            <a:ext cx="7753555" cy="924475"/>
          </a:xfrm>
        </p:spPr>
        <p:txBody>
          <a:bodyPr/>
          <a:lstStyle/>
          <a:p>
            <a:r>
              <a:rPr lang="en-US" sz="4000" dirty="0" smtClean="0"/>
              <a:t>mutable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(adj.)  open to or capable of change, fickle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Most people would agree that one’s principles and moral values should not be as </a:t>
            </a:r>
            <a:r>
              <a:rPr lang="en-US" sz="2000" dirty="0" smtClean="0">
                <a:solidFill>
                  <a:srgbClr val="C00000"/>
                </a:solidFill>
              </a:rPr>
              <a:t>mutable </a:t>
            </a:r>
            <a:r>
              <a:rPr lang="en-US" sz="2000" dirty="0" smtClean="0">
                <a:solidFill>
                  <a:schemeClr val="tx1"/>
                </a:solidFill>
              </a:rPr>
              <a:t>as fashion.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Synonyms:  changeable, variable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Antonyms:  changeless, steadfast,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constant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publicdomainpictures.net/pictures/30000/velka/cloudy-day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1433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4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907</Words>
  <Application>Microsoft Office PowerPoint</Application>
  <PresentationFormat>On-screen Show (4:3)</PresentationFormat>
  <Paragraphs>189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Courier New</vt:lpstr>
      <vt:lpstr>Trebuchet MS</vt:lpstr>
      <vt:lpstr>Verdana</vt:lpstr>
      <vt:lpstr>Wingdings 2</vt:lpstr>
      <vt:lpstr>iRespondQuestionMaster</vt:lpstr>
      <vt:lpstr>iRespondGraphMaster</vt:lpstr>
      <vt:lpstr>Spring</vt:lpstr>
      <vt:lpstr>Vocabulary</vt:lpstr>
      <vt:lpstr>amenity</vt:lpstr>
      <vt:lpstr>aperture</vt:lpstr>
      <vt:lpstr>dissidence</vt:lpstr>
      <vt:lpstr>epicurean</vt:lpstr>
      <vt:lpstr>improvident</vt:lpstr>
      <vt:lpstr>iniquity</vt:lpstr>
      <vt:lpstr>inviolable</vt:lpstr>
      <vt:lpstr>mutable</vt:lpstr>
      <vt:lpstr>nascent</vt:lpstr>
      <vt:lpstr>obeisance</vt:lpstr>
      <vt:lpstr>panegyric</vt:lpstr>
      <vt:lpstr>pillory</vt:lpstr>
      <vt:lpstr>pittance</vt:lpstr>
      <vt:lpstr>presage</vt:lpstr>
      <vt:lpstr>progeny</vt:lpstr>
      <vt:lpstr>promulgate</vt:lpstr>
      <vt:lpstr>rectitude</vt:lpstr>
      <vt:lpstr>restive</vt:lpstr>
      <vt:lpstr>seraphic</vt:lpstr>
      <vt:lpstr>subsist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Lit Vocabulary</dc:title>
  <dc:creator>Nancy Peters-Benjamin</dc:creator>
  <cp:lastModifiedBy>Tamara Hollingsworth</cp:lastModifiedBy>
  <cp:revision>60</cp:revision>
  <dcterms:created xsi:type="dcterms:W3CDTF">2012-12-13T04:31:50Z</dcterms:created>
  <dcterms:modified xsi:type="dcterms:W3CDTF">2016-01-06T12:44:53Z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