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1"/>
  </p:notesMasterIdLst>
  <p:sldIdLst>
    <p:sldId id="282" r:id="rId3"/>
    <p:sldId id="256" r:id="rId4"/>
    <p:sldId id="265" r:id="rId5"/>
    <p:sldId id="260" r:id="rId6"/>
    <p:sldId id="258" r:id="rId7"/>
    <p:sldId id="264" r:id="rId8"/>
    <p:sldId id="263" r:id="rId9"/>
    <p:sldId id="270" r:id="rId10"/>
    <p:sldId id="273" r:id="rId11"/>
    <p:sldId id="271" r:id="rId12"/>
    <p:sldId id="259" r:id="rId13"/>
    <p:sldId id="266" r:id="rId14"/>
    <p:sldId id="257" r:id="rId15"/>
    <p:sldId id="262" r:id="rId16"/>
    <p:sldId id="268" r:id="rId17"/>
    <p:sldId id="267" r:id="rId18"/>
    <p:sldId id="274" r:id="rId19"/>
    <p:sldId id="261" r:id="rId20"/>
    <p:sldId id="272" r:id="rId21"/>
    <p:sldId id="275" r:id="rId22"/>
    <p:sldId id="269" r:id="rId23"/>
    <p:sldId id="283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4660"/>
  </p:normalViewPr>
  <p:slideViewPr>
    <p:cSldViewPr>
      <p:cViewPr varScale="1">
        <p:scale>
          <a:sx n="84" d="100"/>
          <a:sy n="84" d="100"/>
        </p:scale>
        <p:origin x="869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36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A52E-C4AB-426B-A96F-A80CE045533E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B60F7-C9C2-43F6-87AD-C16C2B8A9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5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9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2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4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3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65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83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56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80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7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6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33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20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4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6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8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5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8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7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6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935C4-C64D-4C4A-A657-D2DFB2A95CDA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E9778-161D-4105-B8D2-9281E7D5D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8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28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Level D</a:t>
            </a:r>
            <a:br>
              <a:rPr lang="en-US" dirty="0" smtClean="0"/>
            </a:br>
            <a:r>
              <a:rPr lang="en-US" dirty="0" smtClean="0"/>
              <a:t>Unit 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Includes Prefixes and Roots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1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3276600"/>
          </a:xfrm>
        </p:spPr>
        <p:txBody>
          <a:bodyPr>
            <a:noAutofit/>
          </a:bodyPr>
          <a:lstStyle/>
          <a:p>
            <a:pPr algn="l"/>
            <a:r>
              <a:rPr lang="en-US" sz="3200" u="sng" dirty="0" smtClean="0">
                <a:solidFill>
                  <a:srgbClr val="FF0000"/>
                </a:solidFill>
              </a:rPr>
              <a:t>Deadlock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						VERB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to bring to a standstill</a:t>
            </a:r>
            <a:br>
              <a:rPr lang="en-US" sz="2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200" u="sng" dirty="0">
                <a:solidFill>
                  <a:srgbClr val="00B050"/>
                </a:solidFill>
              </a:rPr>
              <a:t>Deadlock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						NOUN</a:t>
            </a:r>
            <a:br>
              <a:rPr lang="en-US" sz="2800" dirty="0">
                <a:solidFill>
                  <a:srgbClr val="00B050"/>
                </a:solidFill>
              </a:rPr>
            </a:br>
            <a:r>
              <a:rPr lang="en-US" sz="2800" dirty="0"/>
              <a:t>standstill resulting from opposition of 2 equal forces/groups</a:t>
            </a:r>
            <a:br>
              <a:rPr lang="en-US" sz="2800" dirty="0"/>
            </a:br>
            <a:r>
              <a:rPr lang="en-US" sz="2800" u="sng" dirty="0" err="1"/>
              <a:t>syn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B050"/>
                </a:solidFill>
              </a:rPr>
              <a:t>(n.) </a:t>
            </a:r>
            <a:r>
              <a:rPr lang="en-US" sz="2800" dirty="0"/>
              <a:t>standoff, stalemate, impasse</a:t>
            </a:r>
            <a:br>
              <a:rPr lang="en-US" sz="2800" dirty="0"/>
            </a:br>
            <a:r>
              <a:rPr lang="en-US" sz="2800" u="sng" dirty="0"/>
              <a:t>ant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B050"/>
                </a:solidFill>
              </a:rPr>
              <a:t>(n.)</a:t>
            </a:r>
            <a:r>
              <a:rPr lang="en-US" sz="2800" dirty="0"/>
              <a:t> agreement, accord, </a:t>
            </a:r>
            <a:r>
              <a:rPr lang="en-US" sz="2800" dirty="0" smtClean="0"/>
              <a:t>breakthrough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6230"/>
            <a:ext cx="3276600" cy="308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13479"/>
            <a:ext cx="3352800" cy="312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8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u="sng" dirty="0" smtClean="0">
                <a:solidFill>
                  <a:srgbClr val="00B050"/>
                </a:solidFill>
              </a:rPr>
              <a:t>Brigand</a:t>
            </a:r>
            <a:r>
              <a:rPr lang="en-US" sz="3600" dirty="0" smtClean="0">
                <a:solidFill>
                  <a:srgbClr val="00B050"/>
                </a:solidFill>
              </a:rPr>
              <a:t>						NOUN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a bandit, robber, outlaw, highwayman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00250"/>
            <a:ext cx="50292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7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05000"/>
          </a:xfrm>
        </p:spPr>
        <p:txBody>
          <a:bodyPr>
            <a:noAutofit/>
          </a:bodyPr>
          <a:lstStyle/>
          <a:p>
            <a:pPr algn="l"/>
            <a:r>
              <a:rPr lang="en-US" sz="3600" u="sng" dirty="0" smtClean="0">
                <a:solidFill>
                  <a:srgbClr val="00B050"/>
                </a:solidFill>
              </a:rPr>
              <a:t>Debris</a:t>
            </a:r>
            <a:r>
              <a:rPr lang="en-US" sz="3200" dirty="0" smtClean="0">
                <a:solidFill>
                  <a:srgbClr val="00B050"/>
                </a:solidFill>
              </a:rPr>
              <a:t>						NOUN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scattered fragments, wreckage</a:t>
            </a:r>
            <a:br>
              <a:rPr lang="en-US" sz="3200" dirty="0" smtClean="0"/>
            </a:br>
            <a:r>
              <a:rPr lang="en-US" sz="3200" u="sng" dirty="0" err="1" smtClean="0"/>
              <a:t>syn</a:t>
            </a:r>
            <a:r>
              <a:rPr lang="en-US" sz="3200" dirty="0" smtClean="0"/>
              <a:t>: rubble, detritus, flotsam and jetsam</a:t>
            </a:r>
            <a:endParaRPr lang="en-US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191000" cy="39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9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243839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u="sng" dirty="0" smtClean="0">
                <a:solidFill>
                  <a:srgbClr val="00B050"/>
                </a:solidFill>
              </a:rPr>
              <a:t>Dilemma</a:t>
            </a:r>
            <a:r>
              <a:rPr lang="en-US" sz="3600" dirty="0" smtClean="0">
                <a:solidFill>
                  <a:srgbClr val="00B050"/>
                </a:solidFill>
              </a:rPr>
              <a:t>						NOUN</a:t>
            </a:r>
            <a:br>
              <a:rPr lang="en-US" sz="3600" dirty="0" smtClean="0">
                <a:solidFill>
                  <a:srgbClr val="00B050"/>
                </a:solidFill>
              </a:rPr>
            </a:br>
            <a:r>
              <a:rPr lang="en-US" sz="3600" dirty="0" smtClean="0"/>
              <a:t>a difficult or perplexing situation or problem</a:t>
            </a:r>
            <a:br>
              <a:rPr lang="en-US" sz="3600" dirty="0" smtClean="0"/>
            </a:br>
            <a:r>
              <a:rPr lang="en-US" sz="3600" u="sng" dirty="0" err="1" smtClean="0"/>
              <a:t>syn</a:t>
            </a:r>
            <a:r>
              <a:rPr lang="en-US" sz="3600" u="sng" dirty="0" smtClean="0"/>
              <a:t>:</a:t>
            </a:r>
            <a:r>
              <a:rPr lang="en-US" sz="3600" dirty="0" smtClean="0"/>
              <a:t> predicament, quandary, pickle, bind</a:t>
            </a:r>
            <a:br>
              <a:rPr lang="en-US" sz="3600" dirty="0" smtClean="0"/>
            </a:br>
            <a:r>
              <a:rPr lang="en-US" sz="3600" u="sng" dirty="0" smtClean="0"/>
              <a:t>ant:</a:t>
            </a:r>
            <a:r>
              <a:rPr lang="en-US" sz="3600" dirty="0" smtClean="0"/>
              <a:t> cinch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048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39624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53432"/>
            <a:ext cx="3733800" cy="37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2316162"/>
          </a:xfrm>
        </p:spPr>
        <p:txBody>
          <a:bodyPr>
            <a:normAutofit/>
          </a:bodyPr>
          <a:lstStyle/>
          <a:p>
            <a:pPr algn="l"/>
            <a:r>
              <a:rPr lang="en-US" sz="3600" u="sng" dirty="0" smtClean="0">
                <a:solidFill>
                  <a:srgbClr val="00B0F0"/>
                </a:solidFill>
              </a:rPr>
              <a:t>Circumspect</a:t>
            </a:r>
            <a:r>
              <a:rPr lang="en-US" sz="3600" dirty="0" smtClean="0">
                <a:solidFill>
                  <a:srgbClr val="00B0F0"/>
                </a:solidFill>
              </a:rPr>
              <a:t> 				   ADJECTIVE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careful, cautious</a:t>
            </a:r>
            <a:br>
              <a:rPr lang="en-US" sz="3200" dirty="0" smtClean="0"/>
            </a:br>
            <a:r>
              <a:rPr lang="en-US" sz="3200" u="sng" dirty="0" err="1" smtClean="0"/>
              <a:t>syn</a:t>
            </a:r>
            <a:r>
              <a:rPr lang="en-US" sz="3200" dirty="0" smtClean="0"/>
              <a:t>: wary, prudent, guarded</a:t>
            </a:r>
            <a:br>
              <a:rPr lang="en-US" sz="3200" dirty="0" smtClean="0"/>
            </a:br>
            <a:r>
              <a:rPr lang="en-US" sz="3200" u="sng" dirty="0" smtClean="0"/>
              <a:t>ant</a:t>
            </a:r>
            <a:r>
              <a:rPr lang="en-US" sz="3200" dirty="0" smtClean="0"/>
              <a:t>: incautious, rash, reckless, heedless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4202380" cy="301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2590800" cy="247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1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pPr algn="l"/>
            <a:r>
              <a:rPr lang="en-US" sz="3600" u="sng" dirty="0" smtClean="0">
                <a:solidFill>
                  <a:srgbClr val="00B0F0"/>
                </a:solidFill>
              </a:rPr>
              <a:t>Cumbersome</a:t>
            </a:r>
            <a:r>
              <a:rPr lang="en-US" sz="3600" dirty="0" smtClean="0">
                <a:solidFill>
                  <a:srgbClr val="00B0F0"/>
                </a:solidFill>
              </a:rPr>
              <a:t> 			</a:t>
            </a:r>
            <a:r>
              <a:rPr lang="en-US" sz="3200" dirty="0" smtClean="0">
                <a:solidFill>
                  <a:srgbClr val="00B0F0"/>
                </a:solidFill>
              </a:rPr>
              <a:t>ADJECTIVE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clumsy, hard to handle; slow-moving</a:t>
            </a:r>
            <a:br>
              <a:rPr lang="en-US" sz="3200" dirty="0" smtClean="0"/>
            </a:br>
            <a:r>
              <a:rPr lang="en-US" sz="3200" u="sng" dirty="0" err="1" smtClean="0"/>
              <a:t>syn</a:t>
            </a:r>
            <a:r>
              <a:rPr lang="en-US" sz="3200" dirty="0" smtClean="0"/>
              <a:t>: unwieldy, ponderous</a:t>
            </a:r>
            <a:br>
              <a:rPr lang="en-US" sz="3200" dirty="0" smtClean="0"/>
            </a:br>
            <a:r>
              <a:rPr lang="en-US" sz="3200" u="sng" dirty="0" smtClean="0"/>
              <a:t>ant</a:t>
            </a:r>
            <a:r>
              <a:rPr lang="en-US" sz="3200" dirty="0" smtClean="0"/>
              <a:t>: manageable, easy to handle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5"/>
          <a:stretch/>
        </p:blipFill>
        <p:spPr bwMode="auto">
          <a:xfrm>
            <a:off x="457200" y="3581400"/>
            <a:ext cx="3719246" cy="291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2909" r="8693" b="3000"/>
          <a:stretch/>
        </p:blipFill>
        <p:spPr bwMode="auto">
          <a:xfrm>
            <a:off x="4648200" y="2667000"/>
            <a:ext cx="4268419" cy="378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7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pPr algn="l"/>
            <a:r>
              <a:rPr lang="en-US" sz="3600" u="sng" dirty="0" smtClean="0">
                <a:solidFill>
                  <a:srgbClr val="00B0F0"/>
                </a:solidFill>
              </a:rPr>
              <a:t>Perennial</a:t>
            </a:r>
            <a:r>
              <a:rPr lang="en-US" sz="3600" dirty="0" smtClean="0">
                <a:solidFill>
                  <a:srgbClr val="00B0F0"/>
                </a:solidFill>
              </a:rPr>
              <a:t> 				 </a:t>
            </a:r>
            <a:r>
              <a:rPr lang="en-US" sz="3200" dirty="0" smtClean="0">
                <a:solidFill>
                  <a:srgbClr val="00B0F0"/>
                </a:solidFill>
              </a:rPr>
              <a:t>ADJECTIVE</a:t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n-US" sz="3200" dirty="0" smtClean="0"/>
              <a:t>lasting for a long time, persistent</a:t>
            </a:r>
            <a:br>
              <a:rPr lang="en-US" sz="3200" dirty="0" smtClean="0"/>
            </a:br>
            <a:r>
              <a:rPr lang="en-US" sz="3200" u="sng" dirty="0" err="1" smtClean="0"/>
              <a:t>syn</a:t>
            </a:r>
            <a:r>
              <a:rPr lang="en-US" sz="3200" dirty="0" smtClean="0"/>
              <a:t>: </a:t>
            </a:r>
            <a:r>
              <a:rPr lang="en-US" sz="3200" dirty="0" smtClean="0">
                <a:solidFill>
                  <a:srgbClr val="00B0F0"/>
                </a:solidFill>
              </a:rPr>
              <a:t>(adj.) </a:t>
            </a:r>
            <a:r>
              <a:rPr lang="en-US" sz="3200" dirty="0" smtClean="0"/>
              <a:t>enduring, recurring</a:t>
            </a:r>
            <a:br>
              <a:rPr lang="en-US" sz="3200" dirty="0" smtClean="0"/>
            </a:br>
            <a:r>
              <a:rPr lang="en-US" sz="3200" u="sng" dirty="0" smtClean="0"/>
              <a:t>ant</a:t>
            </a:r>
            <a:r>
              <a:rPr lang="en-US" sz="3200" dirty="0" smtClean="0"/>
              <a:t>: </a:t>
            </a:r>
            <a:r>
              <a:rPr lang="en-US" sz="3200" dirty="0" smtClean="0">
                <a:solidFill>
                  <a:srgbClr val="00B0F0"/>
                </a:solidFill>
              </a:rPr>
              <a:t>(adj.) </a:t>
            </a:r>
            <a:r>
              <a:rPr lang="en-US" sz="3200" dirty="0" smtClean="0"/>
              <a:t>brief, short-lived, fleeting, ephemeral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u="sng" dirty="0">
                <a:solidFill>
                  <a:srgbClr val="00B050"/>
                </a:solidFill>
              </a:rPr>
              <a:t>Perennial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smtClean="0">
                <a:solidFill>
                  <a:srgbClr val="00B050"/>
                </a:solidFill>
              </a:rPr>
              <a:t>				</a:t>
            </a:r>
            <a:r>
              <a:rPr lang="en-US" sz="3200" dirty="0" smtClean="0">
                <a:solidFill>
                  <a:srgbClr val="00B050"/>
                </a:solidFill>
              </a:rPr>
              <a:t>NOUN</a:t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/>
              <a:t>a </a:t>
            </a:r>
            <a:r>
              <a:rPr lang="en-US" sz="3200" dirty="0"/>
              <a:t>plant that lives for many years</a:t>
            </a:r>
          </a:p>
        </p:txBody>
      </p:sp>
    </p:spTree>
    <p:extLst>
      <p:ext uri="{BB962C8B-B14F-4D97-AF65-F5344CB8AC3E}">
        <p14:creationId xmlns:p14="http://schemas.microsoft.com/office/powerpoint/2010/main" val="22920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u="sng" dirty="0" smtClean="0">
                <a:solidFill>
                  <a:srgbClr val="00B0F0"/>
                </a:solidFill>
              </a:rPr>
              <a:t>Spasmodic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3600" dirty="0" smtClean="0">
                <a:solidFill>
                  <a:srgbClr val="00B0F0"/>
                </a:solidFill>
              </a:rPr>
              <a:t>				ADJECTIVE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sudden and violent but brief; fitful; intermittent</a:t>
            </a:r>
            <a:br>
              <a:rPr lang="en-US" sz="3600" dirty="0" smtClean="0"/>
            </a:br>
            <a:r>
              <a:rPr lang="en-US" sz="3600" u="sng" dirty="0" err="1" smtClean="0"/>
              <a:t>syn</a:t>
            </a:r>
            <a:r>
              <a:rPr lang="en-US" sz="3600" dirty="0" smtClean="0"/>
              <a:t>: irregular, occasional</a:t>
            </a:r>
            <a:br>
              <a:rPr lang="en-US" sz="3600" dirty="0" smtClean="0"/>
            </a:br>
            <a:r>
              <a:rPr lang="en-US" sz="3600" u="sng" dirty="0" smtClean="0"/>
              <a:t>ant</a:t>
            </a:r>
            <a:r>
              <a:rPr lang="en-US" sz="3600" dirty="0" smtClean="0"/>
              <a:t>: steady, continuous, chronic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67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u="sng" dirty="0" smtClean="0">
                <a:solidFill>
                  <a:srgbClr val="00B0F0"/>
                </a:solidFill>
              </a:rPr>
              <a:t>Spurious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3600" dirty="0" smtClean="0">
                <a:solidFill>
                  <a:srgbClr val="00B0F0"/>
                </a:solidFill>
              </a:rPr>
              <a:t>					ADJECTIVE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not genuine, not true, not valid</a:t>
            </a:r>
            <a:br>
              <a:rPr lang="en-US" sz="3600" dirty="0" smtClean="0"/>
            </a:br>
            <a:r>
              <a:rPr lang="en-US" sz="3600" u="sng" dirty="0" err="1" smtClean="0"/>
              <a:t>syn</a:t>
            </a:r>
            <a:r>
              <a:rPr lang="en-US" sz="3600" dirty="0" smtClean="0"/>
              <a:t>: false, counterfeit, fraudulent, bogus</a:t>
            </a:r>
            <a:br>
              <a:rPr lang="en-US" sz="3600" dirty="0" smtClean="0"/>
            </a:br>
            <a:r>
              <a:rPr lang="en-US" sz="3600" u="sng" dirty="0" smtClean="0"/>
              <a:t>ant</a:t>
            </a:r>
            <a:r>
              <a:rPr lang="en-US" sz="3600" dirty="0" smtClean="0"/>
              <a:t>: genuine, authentic, bona fide, valid</a:t>
            </a:r>
            <a:endParaRPr lang="en-US" sz="36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71800"/>
            <a:ext cx="48387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6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2438400"/>
          </a:xfrm>
        </p:spPr>
        <p:txBody>
          <a:bodyPr>
            <a:normAutofit/>
          </a:bodyPr>
          <a:lstStyle/>
          <a:p>
            <a:pPr algn="l"/>
            <a:r>
              <a:rPr lang="en-US" sz="3600" u="sng" dirty="0" smtClean="0">
                <a:solidFill>
                  <a:srgbClr val="00B0F0"/>
                </a:solidFill>
              </a:rPr>
              <a:t>Unbridled</a:t>
            </a:r>
            <a:r>
              <a:rPr lang="en-US" sz="3600" dirty="0" smtClean="0">
                <a:solidFill>
                  <a:srgbClr val="00B0F0"/>
                </a:solidFill>
              </a:rPr>
              <a:t> 	</a:t>
            </a:r>
            <a:r>
              <a:rPr lang="en-US" sz="3200" dirty="0" smtClean="0">
                <a:solidFill>
                  <a:srgbClr val="00B0F0"/>
                </a:solidFill>
              </a:rPr>
              <a:t>			ADJECTIVE</a:t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n-US" sz="3200" dirty="0" smtClean="0"/>
              <a:t>uncontrolled, lacking in restraint</a:t>
            </a:r>
            <a:br>
              <a:rPr lang="en-US" sz="3200" dirty="0" smtClean="0"/>
            </a:br>
            <a:r>
              <a:rPr lang="en-US" sz="3200" u="sng" dirty="0" err="1" smtClean="0"/>
              <a:t>syn</a:t>
            </a:r>
            <a:r>
              <a:rPr lang="en-US" sz="3200" dirty="0" smtClean="0"/>
              <a:t>: unrestrained, unchecked</a:t>
            </a:r>
            <a:br>
              <a:rPr lang="en-US" sz="3200" dirty="0" smtClean="0"/>
            </a:br>
            <a:r>
              <a:rPr lang="en-US" sz="3200" u="sng" dirty="0" smtClean="0"/>
              <a:t>ant</a:t>
            </a:r>
            <a:r>
              <a:rPr lang="en-US" sz="3200" dirty="0" smtClean="0"/>
              <a:t>: restrained, held in check, muted</a:t>
            </a:r>
            <a:endParaRPr lang="en-US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4876800" cy="448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9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505199"/>
          </a:xfrm>
        </p:spPr>
        <p:txBody>
          <a:bodyPr>
            <a:noAutofit/>
          </a:bodyPr>
          <a:lstStyle/>
          <a:p>
            <a:pPr algn="l"/>
            <a:r>
              <a:rPr lang="en-US" sz="3600" u="sng" dirty="0" smtClean="0">
                <a:solidFill>
                  <a:srgbClr val="FF0000"/>
                </a:solidFill>
              </a:rPr>
              <a:t>Admonish</a:t>
            </a:r>
            <a:r>
              <a:rPr lang="en-US" sz="3200" dirty="0" smtClean="0">
                <a:solidFill>
                  <a:srgbClr val="FF0000"/>
                </a:solidFill>
              </a:rPr>
              <a:t>	</a:t>
            </a:r>
            <a:r>
              <a:rPr lang="en-US" sz="3200" dirty="0" smtClean="0"/>
              <a:t> 				</a:t>
            </a:r>
            <a:r>
              <a:rPr lang="en-US" sz="3200" dirty="0" smtClean="0">
                <a:solidFill>
                  <a:srgbClr val="FF0000"/>
                </a:solidFill>
              </a:rPr>
              <a:t>VERB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/>
              <a:t>to caution or advise against something; to scold mildly; to remind of a duty</a:t>
            </a:r>
            <a:br>
              <a:rPr lang="en-US" sz="3200" dirty="0" smtClean="0"/>
            </a:br>
            <a:r>
              <a:rPr lang="en-US" sz="3200" u="sng" dirty="0" err="1" smtClean="0"/>
              <a:t>syn</a:t>
            </a:r>
            <a:r>
              <a:rPr lang="en-US" sz="3200" dirty="0" smtClean="0"/>
              <a:t>: to reprimand, to call on the carpet</a:t>
            </a:r>
            <a:br>
              <a:rPr lang="en-US" sz="3200" dirty="0" smtClean="0"/>
            </a:br>
            <a:r>
              <a:rPr lang="en-US" sz="3200" u="sng" dirty="0" smtClean="0"/>
              <a:t>ant</a:t>
            </a:r>
            <a:r>
              <a:rPr lang="en-US" sz="3200" dirty="0" smtClean="0"/>
              <a:t>: praise, pat on the back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590800"/>
            <a:ext cx="5257800" cy="2971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5334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9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362200"/>
          </a:xfrm>
        </p:spPr>
        <p:txBody>
          <a:bodyPr>
            <a:noAutofit/>
          </a:bodyPr>
          <a:lstStyle/>
          <a:p>
            <a:pPr algn="l"/>
            <a:r>
              <a:rPr lang="en-US" sz="3600" u="sng" dirty="0" smtClean="0">
                <a:solidFill>
                  <a:srgbClr val="00B0F0"/>
                </a:solidFill>
              </a:rPr>
              <a:t>Opinionated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				ADJECTIVE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stubborn and often unreasonable in holding to one’s own ideas, having a closed mind</a:t>
            </a:r>
            <a:br>
              <a:rPr lang="en-US" sz="3200" dirty="0" smtClean="0"/>
            </a:br>
            <a:r>
              <a:rPr lang="en-US" sz="3200" u="sng" dirty="0" err="1" smtClean="0"/>
              <a:t>syn</a:t>
            </a:r>
            <a:r>
              <a:rPr lang="en-US" sz="3200" dirty="0" smtClean="0"/>
              <a:t>: obstinate, pigheaded, inflexible</a:t>
            </a:r>
            <a:br>
              <a:rPr lang="en-US" sz="3200" dirty="0" smtClean="0"/>
            </a:br>
            <a:r>
              <a:rPr lang="en-US" sz="3200" u="sng" dirty="0" smtClean="0"/>
              <a:t>ant</a:t>
            </a:r>
            <a:r>
              <a:rPr lang="en-US" sz="3200" dirty="0" smtClean="0"/>
              <a:t>: open-minded, reasonable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27432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29622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5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"/>
            <a:ext cx="8763000" cy="4038600"/>
          </a:xfrm>
        </p:spPr>
        <p:txBody>
          <a:bodyPr>
            <a:noAutofit/>
          </a:bodyPr>
          <a:lstStyle/>
          <a:p>
            <a:pPr algn="l"/>
            <a:r>
              <a:rPr lang="en-US" sz="3600" u="sng" dirty="0">
                <a:solidFill>
                  <a:srgbClr val="00B0F0"/>
                </a:solidFill>
              </a:rPr>
              <a:t>Diffuse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						ADJECTIVE</a:t>
            </a:r>
            <a:br>
              <a:rPr lang="en-US" sz="3200" dirty="0">
                <a:solidFill>
                  <a:srgbClr val="00B0F0"/>
                </a:solidFill>
              </a:rPr>
            </a:br>
            <a:r>
              <a:rPr lang="en-US" sz="2800" dirty="0"/>
              <a:t>wordy, long-winded, or </a:t>
            </a:r>
            <a:r>
              <a:rPr lang="en-US" sz="2800" dirty="0" smtClean="0"/>
              <a:t>unfocused; scattered/widely </a:t>
            </a:r>
            <a:r>
              <a:rPr lang="en-US" sz="2800" dirty="0"/>
              <a:t>spread</a:t>
            </a:r>
            <a:br>
              <a:rPr lang="en-US" sz="2800" dirty="0"/>
            </a:br>
            <a:r>
              <a:rPr lang="en-US" sz="2800" u="sng" dirty="0" err="1"/>
              <a:t>syn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B0F0"/>
                </a:solidFill>
              </a:rPr>
              <a:t>(adj.) </a:t>
            </a:r>
            <a:r>
              <a:rPr lang="en-US" sz="2800" dirty="0"/>
              <a:t>rambling, verbose, prolix</a:t>
            </a:r>
            <a:br>
              <a:rPr lang="en-US" sz="2800" dirty="0"/>
            </a:br>
            <a:r>
              <a:rPr lang="en-US" sz="2800" u="sng" dirty="0"/>
              <a:t>ant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B0F0"/>
                </a:solidFill>
              </a:rPr>
              <a:t>(adj.) </a:t>
            </a:r>
            <a:r>
              <a:rPr lang="en-US" sz="2800" dirty="0"/>
              <a:t>brief, concise, succinct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u="sng" dirty="0" smtClean="0">
                <a:solidFill>
                  <a:srgbClr val="FF0000"/>
                </a:solidFill>
              </a:rPr>
              <a:t>Diffuse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						VERB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to spread or scatter freely or widely;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u="sng" dirty="0" err="1"/>
              <a:t>syn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(v.) </a:t>
            </a:r>
            <a:r>
              <a:rPr lang="en-US" sz="2800" dirty="0" smtClean="0"/>
              <a:t>to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disperse		</a:t>
            </a:r>
            <a:r>
              <a:rPr lang="en-US" sz="2800" u="sng" dirty="0"/>
              <a:t>a</a:t>
            </a:r>
            <a:r>
              <a:rPr lang="en-US" sz="2800" u="sng" dirty="0" smtClean="0"/>
              <a:t>nt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(v.) </a:t>
            </a:r>
            <a:r>
              <a:rPr lang="en-US" sz="2800" dirty="0" smtClean="0"/>
              <a:t>to concentrate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505200" cy="264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3464403" cy="260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4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Affixes and Roots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4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in-    </a:t>
            </a:r>
            <a:r>
              <a:rPr lang="en-US" dirty="0" err="1" smtClean="0">
                <a:solidFill>
                  <a:srgbClr val="7030A0"/>
                </a:solidFill>
              </a:rPr>
              <a:t>im</a:t>
            </a:r>
            <a:r>
              <a:rPr lang="en-US" dirty="0" smtClean="0">
                <a:solidFill>
                  <a:srgbClr val="7030A0"/>
                </a:solidFill>
              </a:rPr>
              <a:t>-</a:t>
            </a:r>
            <a:r>
              <a:rPr lang="en-US" dirty="0" smtClean="0"/>
              <a:t>				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17638"/>
            <a:ext cx="7315200" cy="48679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5105400"/>
            <a:ext cx="225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income</a:t>
            </a:r>
            <a:endParaRPr lang="en-US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765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in-   </a:t>
            </a:r>
            <a:r>
              <a:rPr lang="en-US" dirty="0" err="1" smtClean="0">
                <a:solidFill>
                  <a:srgbClr val="7030A0"/>
                </a:solidFill>
              </a:rPr>
              <a:t>im</a:t>
            </a:r>
            <a:r>
              <a:rPr lang="en-US" dirty="0" smtClean="0">
                <a:solidFill>
                  <a:srgbClr val="7030A0"/>
                </a:solidFill>
              </a:rPr>
              <a:t>-   </a:t>
            </a:r>
            <a:r>
              <a:rPr lang="en-US" dirty="0" err="1" smtClean="0">
                <a:solidFill>
                  <a:srgbClr val="7030A0"/>
                </a:solidFill>
              </a:rPr>
              <a:t>il</a:t>
            </a:r>
            <a:r>
              <a:rPr lang="en-US" dirty="0" smtClean="0">
                <a:solidFill>
                  <a:srgbClr val="7030A0"/>
                </a:solidFill>
              </a:rPr>
              <a:t>-   </a:t>
            </a:r>
            <a:r>
              <a:rPr lang="en-US" dirty="0" err="1" smtClean="0">
                <a:solidFill>
                  <a:srgbClr val="7030A0"/>
                </a:solidFill>
              </a:rPr>
              <a:t>ir</a:t>
            </a:r>
            <a:r>
              <a:rPr lang="en-US" dirty="0" smtClean="0">
                <a:solidFill>
                  <a:srgbClr val="7030A0"/>
                </a:solidFill>
              </a:rPr>
              <a:t>-</a:t>
            </a:r>
            <a:r>
              <a:rPr lang="en-US" dirty="0" smtClean="0"/>
              <a:t>		     not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002" y="1676400"/>
            <a:ext cx="7260196" cy="3829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5506212"/>
            <a:ext cx="2356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illegible</a:t>
            </a:r>
            <a:endParaRPr lang="en-US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5963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inter-</a:t>
            </a:r>
            <a:r>
              <a:rPr lang="en-US" dirty="0" smtClean="0"/>
              <a:t>			between, among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275" y="1371600"/>
            <a:ext cx="4810125" cy="47462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7400" y="5410200"/>
            <a:ext cx="2711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interrupt</a:t>
            </a:r>
            <a:endParaRPr lang="en-US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709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mid-</a:t>
            </a:r>
            <a:r>
              <a:rPr lang="en-US" dirty="0" smtClean="0"/>
              <a:t>			middle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38974"/>
            <a:ext cx="7329815" cy="36536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5410200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midfield</a:t>
            </a:r>
            <a:endParaRPr lang="en-US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996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mis</a:t>
            </a:r>
            <a:r>
              <a:rPr lang="en-US" dirty="0" smtClean="0">
                <a:solidFill>
                  <a:srgbClr val="7030A0"/>
                </a:solidFill>
              </a:rPr>
              <a:t>-</a:t>
            </a:r>
            <a:r>
              <a:rPr lang="en-US" dirty="0" smtClean="0"/>
              <a:t>			wrongly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417638"/>
            <a:ext cx="4648200" cy="3563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5562600"/>
            <a:ext cx="2464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misspell</a:t>
            </a:r>
            <a:endParaRPr lang="en-US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097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circum</a:t>
            </a:r>
            <a:r>
              <a:rPr lang="en-US" dirty="0" smtClean="0"/>
              <a:t>				around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524000"/>
            <a:ext cx="4014788" cy="367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0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087562"/>
          </a:xfrm>
        </p:spPr>
        <p:txBody>
          <a:bodyPr>
            <a:noAutofit/>
          </a:bodyPr>
          <a:lstStyle/>
          <a:p>
            <a:pPr algn="l"/>
            <a:r>
              <a:rPr lang="en-US" sz="3600" u="sng" dirty="0" smtClean="0">
                <a:solidFill>
                  <a:srgbClr val="FF0000"/>
                </a:solidFill>
              </a:rPr>
              <a:t>Commandeer</a:t>
            </a:r>
            <a:r>
              <a:rPr lang="en-US" sz="3600" dirty="0" smtClean="0">
                <a:solidFill>
                  <a:srgbClr val="FF0000"/>
                </a:solidFill>
              </a:rPr>
              <a:t> 					</a:t>
            </a:r>
            <a:r>
              <a:rPr lang="en-US" sz="3200" dirty="0" smtClean="0">
                <a:solidFill>
                  <a:srgbClr val="FF0000"/>
                </a:solidFill>
              </a:rPr>
              <a:t>VERB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to seize for military or official use</a:t>
            </a:r>
            <a:br>
              <a:rPr lang="en-US" sz="3200" dirty="0" smtClean="0"/>
            </a:br>
            <a:r>
              <a:rPr lang="en-US" sz="3200" u="sng" dirty="0" err="1" smtClean="0"/>
              <a:t>syn</a:t>
            </a:r>
            <a:r>
              <a:rPr lang="en-US" sz="3200" dirty="0" smtClean="0"/>
              <a:t>: take over, requisition, expropriate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5105399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6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2620962"/>
          </a:xfrm>
        </p:spPr>
        <p:txBody>
          <a:bodyPr>
            <a:normAutofit/>
          </a:bodyPr>
          <a:lstStyle/>
          <a:p>
            <a:pPr algn="l"/>
            <a:r>
              <a:rPr lang="en-US" sz="3600" u="sng" dirty="0" smtClean="0">
                <a:solidFill>
                  <a:srgbClr val="FF0000"/>
                </a:solidFill>
              </a:rPr>
              <a:t>Efface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						VERB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/>
              <a:t>to wipe out; to keep oneself from being noticed</a:t>
            </a:r>
            <a:br>
              <a:rPr lang="en-US" sz="3200" dirty="0" smtClean="0"/>
            </a:br>
            <a:r>
              <a:rPr lang="en-US" sz="3200" u="sng" dirty="0" err="1" smtClean="0"/>
              <a:t>syn</a:t>
            </a:r>
            <a:r>
              <a:rPr lang="en-US" sz="3200" dirty="0" smtClean="0"/>
              <a:t>: blot out, erase, obliterate, expunge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3124200" cy="307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5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u="sng" dirty="0" smtClean="0">
                <a:solidFill>
                  <a:srgbClr val="FF0000"/>
                </a:solidFill>
              </a:rPr>
              <a:t>Predispose</a:t>
            </a:r>
            <a:r>
              <a:rPr lang="en-US" sz="4000" dirty="0" smtClean="0">
                <a:solidFill>
                  <a:srgbClr val="FF0000"/>
                </a:solidFill>
              </a:rPr>
              <a:t> 					</a:t>
            </a:r>
            <a:r>
              <a:rPr lang="en-US" sz="3600" dirty="0" smtClean="0">
                <a:solidFill>
                  <a:srgbClr val="FF0000"/>
                </a:solidFill>
              </a:rPr>
              <a:t>VERB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to incline to beforehand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u="sng" dirty="0" err="1" smtClean="0"/>
              <a:t>syn</a:t>
            </a:r>
            <a:r>
              <a:rPr lang="en-US" sz="3600" dirty="0" smtClean="0"/>
              <a:t>: tending to, liable to</a:t>
            </a:r>
            <a:br>
              <a:rPr lang="en-US" sz="3600" dirty="0" smtClean="0"/>
            </a:br>
            <a:r>
              <a:rPr lang="en-US" sz="3600" u="sng" dirty="0" smtClean="0"/>
              <a:t>ant</a:t>
            </a:r>
            <a:r>
              <a:rPr lang="en-US" sz="3600" dirty="0" smtClean="0"/>
              <a:t>: immunize against, shield from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48006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Autofit/>
          </a:bodyPr>
          <a:lstStyle/>
          <a:p>
            <a:pPr algn="l"/>
            <a:r>
              <a:rPr lang="en-US" sz="3600" u="sng" dirty="0" smtClean="0">
                <a:solidFill>
                  <a:srgbClr val="FF0000"/>
                </a:solidFill>
              </a:rPr>
              <a:t>Relinquish</a:t>
            </a:r>
            <a:r>
              <a:rPr lang="en-US" sz="3200" dirty="0" smtClean="0">
                <a:solidFill>
                  <a:srgbClr val="FF0000"/>
                </a:solidFill>
              </a:rPr>
              <a:t>					VERB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to let go, to up</a:t>
            </a:r>
            <a:br>
              <a:rPr lang="en-US" sz="3200" dirty="0" smtClean="0"/>
            </a:br>
            <a:r>
              <a:rPr lang="en-US" sz="3200" u="sng" dirty="0" err="1" smtClean="0"/>
              <a:t>syn</a:t>
            </a:r>
            <a:r>
              <a:rPr lang="en-US" sz="3200" dirty="0" smtClean="0"/>
              <a:t>: to surrender</a:t>
            </a:r>
            <a:br>
              <a:rPr lang="en-US" sz="3200" dirty="0" smtClean="0"/>
            </a:br>
            <a:r>
              <a:rPr lang="en-US" sz="3200" u="sng" dirty="0" smtClean="0"/>
              <a:t>ant</a:t>
            </a:r>
            <a:r>
              <a:rPr lang="en-US" sz="3200" dirty="0" smtClean="0"/>
              <a:t>: to hold on to, to keep, to cling to</a:t>
            </a:r>
            <a:endParaRPr 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3200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4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3459162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>
                <a:solidFill>
                  <a:srgbClr val="FF0000"/>
                </a:solidFill>
              </a:rPr>
              <a:t>Muddle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							VERB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to make a mess of; </a:t>
            </a:r>
            <a:r>
              <a:rPr lang="en-US" sz="2800" i="1" dirty="0" smtClean="0"/>
              <a:t>muddle through</a:t>
            </a:r>
            <a:r>
              <a:rPr lang="en-US" sz="2800" dirty="0" smtClean="0"/>
              <a:t>: to get by; </a:t>
            </a:r>
            <a:br>
              <a:rPr lang="en-US" sz="2800" dirty="0" smtClean="0"/>
            </a:br>
            <a:r>
              <a:rPr lang="en-US" sz="2800" u="sng" dirty="0" err="1"/>
              <a:t>syn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(v.)</a:t>
            </a:r>
            <a:r>
              <a:rPr lang="en-US" sz="2800" dirty="0"/>
              <a:t> jumble, mess </a:t>
            </a:r>
            <a:r>
              <a:rPr lang="en-US" sz="2800" dirty="0" smtClean="0"/>
              <a:t>up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200" u="sng" dirty="0" smtClean="0">
                <a:solidFill>
                  <a:srgbClr val="00B050"/>
                </a:solidFill>
              </a:rPr>
              <a:t>Muddle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							NOUN</a:t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dirty="0"/>
              <a:t>a</a:t>
            </a:r>
            <a:r>
              <a:rPr lang="en-US" sz="2800" dirty="0" smtClean="0"/>
              <a:t> hopeless mess</a:t>
            </a:r>
            <a:br>
              <a:rPr lang="en-US" sz="2800" dirty="0" smtClean="0"/>
            </a:br>
            <a:r>
              <a:rPr lang="en-US" sz="2800" u="sng" dirty="0" err="1" smtClean="0"/>
              <a:t>syn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00B050"/>
                </a:solidFill>
              </a:rPr>
              <a:t>(n.) </a:t>
            </a:r>
            <a:r>
              <a:rPr lang="en-US" sz="2800" dirty="0" smtClean="0"/>
              <a:t>confusion, disorder</a:t>
            </a:r>
            <a:br>
              <a:rPr lang="en-US" sz="2800" dirty="0" smtClean="0"/>
            </a:br>
            <a:r>
              <a:rPr lang="en-US" sz="2800" u="sng" dirty="0" smtClean="0"/>
              <a:t>ant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00B050"/>
                </a:solidFill>
              </a:rPr>
              <a:t>(n.) </a:t>
            </a:r>
            <a:r>
              <a:rPr lang="en-US" sz="2800" dirty="0" smtClean="0"/>
              <a:t>orderliness, tidiness, neatness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07766"/>
            <a:ext cx="3505200" cy="264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29679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3352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u="sng" dirty="0" smtClean="0">
                <a:solidFill>
                  <a:srgbClr val="FF0000"/>
                </a:solidFill>
              </a:rPr>
              <a:t>Salvage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						VERB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to save from fire or shipwreck</a:t>
            </a:r>
            <a:br>
              <a:rPr lang="en-US" sz="3600" dirty="0" smtClean="0"/>
            </a:br>
            <a:r>
              <a:rPr lang="en-US" sz="3600" u="sng" dirty="0" err="1" smtClean="0"/>
              <a:t>syn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(v.) </a:t>
            </a:r>
            <a:r>
              <a:rPr lang="en-US" sz="3600" dirty="0" smtClean="0"/>
              <a:t>to recover, to retrieve, to reclaim</a:t>
            </a:r>
            <a:br>
              <a:rPr lang="en-US" sz="3600" dirty="0" smtClean="0"/>
            </a:br>
            <a:r>
              <a:rPr lang="en-US" sz="3600" u="sng" dirty="0" smtClean="0"/>
              <a:t>ant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(v.) </a:t>
            </a:r>
            <a:r>
              <a:rPr lang="en-US" sz="3600" dirty="0" smtClean="0"/>
              <a:t>to abandon, to scrap, to junk</a:t>
            </a:r>
            <a:br>
              <a:rPr lang="en-US" sz="36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4000" u="sng" dirty="0" smtClean="0">
                <a:solidFill>
                  <a:srgbClr val="00B050"/>
                </a:solidFill>
              </a:rPr>
              <a:t>Salvage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>
                <a:solidFill>
                  <a:srgbClr val="00B050"/>
                </a:solidFill>
              </a:rPr>
              <a:t>						NOUN</a:t>
            </a:r>
            <a:br>
              <a:rPr lang="en-US" sz="3600" dirty="0" smtClean="0">
                <a:solidFill>
                  <a:srgbClr val="00B050"/>
                </a:solidFill>
              </a:rPr>
            </a:br>
            <a:r>
              <a:rPr lang="en-US" sz="3600" dirty="0" smtClean="0"/>
              <a:t>property saved from fire or shipwreck</a:t>
            </a:r>
            <a:endParaRPr lang="en-US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657600"/>
            <a:ext cx="384560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3686"/>
            <a:ext cx="38893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0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Autofit/>
          </a:bodyPr>
          <a:lstStyle/>
          <a:p>
            <a:pPr algn="l"/>
            <a:r>
              <a:rPr lang="en-US" sz="3600" u="sng" dirty="0" smtClean="0">
                <a:solidFill>
                  <a:srgbClr val="FF0000"/>
                </a:solidFill>
              </a:rPr>
              <a:t>Breach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						VERB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/>
              <a:t>to create an opening, break through</a:t>
            </a:r>
            <a:br>
              <a:rPr lang="en-US" sz="3200" dirty="0" smtClean="0"/>
            </a:br>
            <a:r>
              <a:rPr lang="en-US" sz="3200" u="sng" dirty="0" smtClean="0"/>
              <a:t>ant</a:t>
            </a:r>
            <a:r>
              <a:rPr lang="en-US" sz="3200" dirty="0" smtClean="0"/>
              <a:t>: </a:t>
            </a:r>
            <a:r>
              <a:rPr lang="en-US" sz="3200" dirty="0" smtClean="0">
                <a:solidFill>
                  <a:srgbClr val="FF0000"/>
                </a:solidFill>
              </a:rPr>
              <a:t>(v.)</a:t>
            </a:r>
            <a:r>
              <a:rPr lang="en-US" sz="3200" dirty="0" smtClean="0"/>
              <a:t> to close, to seal</a:t>
            </a:r>
            <a:br>
              <a:rPr lang="en-US" sz="32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3600" u="sng" dirty="0">
                <a:solidFill>
                  <a:srgbClr val="00B050"/>
                </a:solidFill>
              </a:rPr>
              <a:t>Breach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						NOUN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an opening, gap, rupture, rift; a violation or </a:t>
            </a:r>
            <a:r>
              <a:rPr lang="en-US" sz="3200" dirty="0" smtClean="0"/>
              <a:t>infraction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505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581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8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46</Words>
  <Application>Microsoft Office PowerPoint</Application>
  <PresentationFormat>On-screen Show (4:3)</PresentationFormat>
  <Paragraphs>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Office Theme</vt:lpstr>
      <vt:lpstr>iRespondGraphMaster</vt:lpstr>
      <vt:lpstr>Vocabulary Level D Unit 1</vt:lpstr>
      <vt:lpstr>Admonish      VERB to caution or advise against something; to scold mildly; to remind of a duty syn: to reprimand, to call on the carpet ant: praise, pat on the back</vt:lpstr>
      <vt:lpstr>Commandeer      VERB to seize for military or official use syn: take over, requisition, expropriate </vt:lpstr>
      <vt:lpstr>Efface       VERB to wipe out; to keep oneself from being noticed syn: blot out, erase, obliterate, expunge </vt:lpstr>
      <vt:lpstr>Predispose      VERB to incline to beforehand syn: tending to, liable to ant: immunize against, shield from</vt:lpstr>
      <vt:lpstr>Relinquish     VERB to let go, to up syn: to surrender ant: to hold on to, to keep, to cling to</vt:lpstr>
      <vt:lpstr>Muddle        VERB to make a mess of; muddle through: to get by;  syn: (v.) jumble, mess up  Muddle        NOUN a hopeless mess syn: (n.) confusion, disorder ant: (n.) orderliness, tidiness, neatness</vt:lpstr>
      <vt:lpstr>Salvage       VERB to save from fire or shipwreck syn: (v.) to recover, to retrieve, to reclaim ant: (v.) to abandon, to scrap, to junk  Salvage       NOUN property saved from fire or shipwreck</vt:lpstr>
      <vt:lpstr>Breach       VERB to create an opening, break through ant: (v.) to close, to seal  Breach       NOUN an opening, gap, rupture, rift; a violation or infraction</vt:lpstr>
      <vt:lpstr>Deadlock       VERB to bring to a standstill  Deadlock       NOUN standstill resulting from opposition of 2 equal forces/groups syn: (n.) standoff, stalemate, impasse ant: (n.) agreement, accord, breakthrough</vt:lpstr>
      <vt:lpstr>Brigand      NOUN a bandit, robber, outlaw, highwayman</vt:lpstr>
      <vt:lpstr>Debris      NOUN scattered fragments, wreckage syn: rubble, detritus, flotsam and jetsam</vt:lpstr>
      <vt:lpstr>Dilemma      NOUN a difficult or perplexing situation or problem syn: predicament, quandary, pickle, bind ant: cinch</vt:lpstr>
      <vt:lpstr>Circumspect        ADJECTIVE careful, cautious syn: wary, prudent, guarded ant: incautious, rash, reckless, heedless</vt:lpstr>
      <vt:lpstr>Cumbersome    ADJECTIVE clumsy, hard to handle; slow-moving syn: unwieldy, ponderous ant: manageable, easy to handle</vt:lpstr>
      <vt:lpstr>Perennial      ADJECTIVE lasting for a long time, persistent syn: (adj.) enduring, recurring ant: (adj.) brief, short-lived, fleeting, ephemeral  Perennial     NOUN a plant that lives for many years</vt:lpstr>
      <vt:lpstr>Spasmodic     ADJECTIVE sudden and violent but brief; fitful; intermittent syn: irregular, occasional ant: steady, continuous, chronic</vt:lpstr>
      <vt:lpstr>Spurious      ADJECTIVE  not genuine, not true, not valid syn: false, counterfeit, fraudulent, bogus ant: genuine, authentic, bona fide, valid</vt:lpstr>
      <vt:lpstr>Unbridled     ADJECTIVE uncontrolled, lacking in restraint syn: unrestrained, unchecked ant: restrained, held in check, muted</vt:lpstr>
      <vt:lpstr>Opinionated     ADJECTIVE stubborn and often unreasonable in holding to one’s own ideas, having a closed mind syn: obstinate, pigheaded, inflexible ant: open-minded, reasonable</vt:lpstr>
      <vt:lpstr>Diffuse       ADJECTIVE wordy, long-winded, or unfocused; scattered/widely spread syn: (adj.) rambling, verbose, prolix ant: (adj.) brief, concise, succinct  Diffuse       VERB to spread or scatter freely or widely; syn: (v.) to disperse  ant: (v.) to concentrate</vt:lpstr>
      <vt:lpstr>Affixes and Roots</vt:lpstr>
      <vt:lpstr>in-    im-    in</vt:lpstr>
      <vt:lpstr>in-   im-   il-   ir-       not</vt:lpstr>
      <vt:lpstr>inter-   between, among</vt:lpstr>
      <vt:lpstr>mid-   middle</vt:lpstr>
      <vt:lpstr>mis-   wrongly</vt:lpstr>
      <vt:lpstr>circum    around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Admonish (v.) to caution or advise against something; to scold mildly; to remind of a duty</dc:title>
  <dc:creator>Melissa Tatman</dc:creator>
  <cp:lastModifiedBy>Sarah Skeean</cp:lastModifiedBy>
  <cp:revision>27</cp:revision>
  <dcterms:created xsi:type="dcterms:W3CDTF">2012-08-26T18:15:34Z</dcterms:created>
  <dcterms:modified xsi:type="dcterms:W3CDTF">2016-07-25T17:11:09Z</dcterms:modified>
</cp:coreProperties>
</file>