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8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6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4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0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5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4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8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7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8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4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1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583" y="609601"/>
            <a:ext cx="10685417" cy="3200400"/>
          </a:xfrm>
        </p:spPr>
        <p:txBody>
          <a:bodyPr/>
          <a:lstStyle/>
          <a:p>
            <a:r>
              <a:rPr lang="en-US" sz="7200" dirty="0" smtClean="0"/>
              <a:t>Vocabulary unit 3</a:t>
            </a:r>
            <a:br>
              <a:rPr lang="en-US" sz="72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plus 5 prefixes &amp; 1 root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6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609601"/>
            <a:ext cx="6230983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altercation</a:t>
            </a:r>
            <a:endParaRPr lang="en-US" sz="8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3888" y="2543175"/>
            <a:ext cx="2590800" cy="17621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943" y="2175733"/>
            <a:ext cx="5303520" cy="393461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Noun – an angry argument</a:t>
            </a:r>
          </a:p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Syn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 – quarrel, dispute, squabble</a:t>
            </a:r>
          </a:p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Ant – agreement, accord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6448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609601"/>
            <a:ext cx="6230983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cherubic</a:t>
            </a:r>
            <a:endParaRPr lang="en-US" sz="8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8213" y="2257425"/>
            <a:ext cx="1962150" cy="23336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943" y="2175733"/>
            <a:ext cx="5303520" cy="393461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Adjective – resembling an angel; sweet &amp; innocent</a:t>
            </a:r>
          </a:p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Syn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 – beatific</a:t>
            </a:r>
          </a:p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Ant – impish, devilish, diabolic, fiendish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35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609601"/>
            <a:ext cx="6230983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condone</a:t>
            </a:r>
            <a:endParaRPr lang="en-US" sz="8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7738" y="2247900"/>
            <a:ext cx="1943100" cy="23526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943" y="2175733"/>
            <a:ext cx="5303520" cy="393461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Verb – to pardon or overlook</a:t>
            </a:r>
          </a:p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Syn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 – ignore, wink at, look the other way</a:t>
            </a:r>
          </a:p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Ant – censure, condemn, disapprove, deprecate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95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609601"/>
            <a:ext cx="6230983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dissent</a:t>
            </a:r>
            <a:endParaRPr lang="en-US" sz="8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7242" y="804733"/>
            <a:ext cx="5849447" cy="427671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943" y="2175733"/>
            <a:ext cx="5303520" cy="393461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Verb – to disagree</a:t>
            </a:r>
          </a:p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Noun – a disagreement</a:t>
            </a:r>
          </a:p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Syn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 – (v) to differ, to dispute</a:t>
            </a:r>
          </a:p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Ant – (v) to agree, to concur; (n) unanimity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4970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609601"/>
            <a:ext cx="6230983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eminent</a:t>
            </a:r>
            <a:endParaRPr lang="en-US" sz="8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3110" y="169816"/>
            <a:ext cx="3737510" cy="464166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943" y="2175733"/>
            <a:ext cx="5303520" cy="3934610"/>
          </a:xfrm>
        </p:spPr>
        <p:txBody>
          <a:bodyPr anchor="t">
            <a:noAutofit/>
          </a:bodyPr>
          <a:lstStyle/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Adj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 – famous, outstanding, distinguished; projecting</a:t>
            </a:r>
          </a:p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Syn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 – illustrious, renowned</a:t>
            </a:r>
          </a:p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Ant – nameless, unsung, lowly, humble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2711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609601"/>
            <a:ext cx="6230983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exorcise</a:t>
            </a:r>
            <a:endParaRPr lang="en-US" sz="8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83" t="11835" r="56152" b="9364"/>
          <a:stretch/>
        </p:blipFill>
        <p:spPr>
          <a:xfrm>
            <a:off x="6426925" y="251460"/>
            <a:ext cx="2724250" cy="304364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943" y="2175733"/>
            <a:ext cx="5303520" cy="393461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Verb – to drive out by magic; to dispose of something troublesome</a:t>
            </a:r>
          </a:p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Syn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 - expel</a:t>
            </a: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/>
          <a:srcRect l="56331" t="9808" r="3706" b="13932"/>
          <a:stretch/>
        </p:blipFill>
        <p:spPr>
          <a:xfrm>
            <a:off x="7981405" y="2795930"/>
            <a:ext cx="3997235" cy="38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4948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609601"/>
            <a:ext cx="6230983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fabricate</a:t>
            </a:r>
            <a:endParaRPr lang="en-US" sz="8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6354763" y="2152650"/>
            <a:ext cx="3829050" cy="25431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943" y="2175733"/>
            <a:ext cx="5303520" cy="393461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Verb – to make, manufacture; to make up, to invent</a:t>
            </a:r>
          </a:p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Syn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 – put together, devise, concoct</a:t>
            </a:r>
          </a:p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Ant – take apart, undo, destroy</a:t>
            </a:r>
          </a:p>
        </p:txBody>
      </p:sp>
    </p:spTree>
    <p:extLst>
      <p:ext uri="{BB962C8B-B14F-4D97-AF65-F5344CB8AC3E}">
        <p14:creationId xmlns:p14="http://schemas.microsoft.com/office/powerpoint/2010/main" val="137325009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609601"/>
            <a:ext cx="6230983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gluttony</a:t>
            </a:r>
            <a:endParaRPr lang="en-US" sz="8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259388" y="2071687"/>
            <a:ext cx="6019800" cy="27051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943" y="2175733"/>
            <a:ext cx="5303520" cy="393461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Noun – engaging in extreme eating or drinking; greedy overindulgence</a:t>
            </a:r>
          </a:p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Syn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 – overeating, ravenousness</a:t>
            </a:r>
          </a:p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Ant – abstemiousness</a:t>
            </a:r>
          </a:p>
        </p:txBody>
      </p:sp>
    </p:spTree>
    <p:extLst>
      <p:ext uri="{BB962C8B-B14F-4D97-AF65-F5344CB8AC3E}">
        <p14:creationId xmlns:p14="http://schemas.microsoft.com/office/powerpoint/2010/main" val="290369834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609601"/>
            <a:ext cx="6230983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irate</a:t>
            </a:r>
            <a:endParaRPr lang="en-US" sz="8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943" y="2175733"/>
            <a:ext cx="5303520" cy="393461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Adjective - angry</a:t>
            </a:r>
          </a:p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Syn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 – incensed, infuriated, livid</a:t>
            </a:r>
          </a:p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Ant – calm, composed, cool, unruffled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925" y="2359025"/>
            <a:ext cx="3331805" cy="18658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9124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609601"/>
            <a:ext cx="6230983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Marauder</a:t>
            </a:r>
            <a:endParaRPr lang="en-US" sz="8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8038" y="1042987"/>
            <a:ext cx="4762500" cy="47625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943" y="2175733"/>
            <a:ext cx="5303520" cy="393461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Noun – a raider, plunderer</a:t>
            </a:r>
          </a:p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Syn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 – looter, pirate</a:t>
            </a:r>
          </a:p>
        </p:txBody>
      </p:sp>
    </p:spTree>
    <p:extLst>
      <p:ext uri="{BB962C8B-B14F-4D97-AF65-F5344CB8AC3E}">
        <p14:creationId xmlns:p14="http://schemas.microsoft.com/office/powerpoint/2010/main" val="30018075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29" y="609601"/>
            <a:ext cx="3549121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Super-</a:t>
            </a:r>
            <a:endParaRPr lang="en-US" sz="80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03529" y="2175733"/>
            <a:ext cx="4438734" cy="3934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Above, Beyond</a:t>
            </a:r>
          </a:p>
          <a:p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Superman</a:t>
            </a:r>
          </a:p>
        </p:txBody>
      </p:sp>
      <p:sp>
        <p:nvSpPr>
          <p:cNvPr id="9" name="Rectangle 8"/>
          <p:cNvSpPr/>
          <p:nvPr/>
        </p:nvSpPr>
        <p:spPr>
          <a:xfrm rot="20247966">
            <a:off x="5075207" y="2651516"/>
            <a:ext cx="39216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99000"/>
                    </a:prstClr>
                  </a:outerShdw>
                </a:effectLst>
              </a:rPr>
              <a:t>Super Man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99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8185" y="5768121"/>
            <a:ext cx="39216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Regular Man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049486" y="5768121"/>
            <a:ext cx="992777" cy="17547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49143" y="3409806"/>
            <a:ext cx="899657" cy="57911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29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609601"/>
            <a:ext cx="6230983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Pauper</a:t>
            </a:r>
            <a:endParaRPr lang="en-US" sz="8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943" y="2175733"/>
            <a:ext cx="5303520" cy="393461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Noun – an extremely poor person</a:t>
            </a:r>
          </a:p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Syn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 – destitute person</a:t>
            </a:r>
          </a:p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Ant - billionaire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333" y="220416"/>
            <a:ext cx="4506957" cy="63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1355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609601"/>
            <a:ext cx="6230983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Pilfer</a:t>
            </a:r>
            <a:endParaRPr lang="en-US" sz="8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8038" y="1042987"/>
            <a:ext cx="4762500" cy="47625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943" y="2175733"/>
            <a:ext cx="5303520" cy="393461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Verb – to steal in small quantities</a:t>
            </a:r>
          </a:p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Syn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 – rob, swipe, purloin</a:t>
            </a:r>
          </a:p>
        </p:txBody>
      </p:sp>
    </p:spTree>
    <p:extLst>
      <p:ext uri="{BB962C8B-B14F-4D97-AF65-F5344CB8AC3E}">
        <p14:creationId xmlns:p14="http://schemas.microsoft.com/office/powerpoint/2010/main" val="133291745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609601"/>
            <a:ext cx="6230983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rift</a:t>
            </a:r>
            <a:endParaRPr lang="en-US" sz="8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375542"/>
            <a:ext cx="6172200" cy="409739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943" y="2175733"/>
            <a:ext cx="5303520" cy="393461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Noun – a split, break, breach</a:t>
            </a:r>
          </a:p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Syn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 – crack, fissure, gap, cleft</a:t>
            </a:r>
          </a:p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Ant - reconciliation</a:t>
            </a:r>
          </a:p>
        </p:txBody>
      </p:sp>
    </p:spTree>
    <p:extLst>
      <p:ext uri="{BB962C8B-B14F-4D97-AF65-F5344CB8AC3E}">
        <p14:creationId xmlns:p14="http://schemas.microsoft.com/office/powerpoint/2010/main" val="233654724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609601"/>
            <a:ext cx="6230983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semblance</a:t>
            </a:r>
            <a:endParaRPr lang="en-US" sz="8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5228" y="609601"/>
            <a:ext cx="5079092" cy="507909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943" y="2175733"/>
            <a:ext cx="5303520" cy="393461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Noun – a likeness; an outward appearance; an apparition</a:t>
            </a:r>
          </a:p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Syn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 – air, aura, facade</a:t>
            </a:r>
          </a:p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Ant – dissimilarity, contrast, total lack</a:t>
            </a:r>
          </a:p>
        </p:txBody>
      </p:sp>
    </p:spTree>
    <p:extLst>
      <p:ext uri="{BB962C8B-B14F-4D97-AF65-F5344CB8AC3E}">
        <p14:creationId xmlns:p14="http://schemas.microsoft.com/office/powerpoint/2010/main" val="131027002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609601"/>
            <a:ext cx="6230983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surmount</a:t>
            </a:r>
            <a:endParaRPr lang="en-US" sz="8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5338" y="2300287"/>
            <a:ext cx="2247900" cy="22479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943" y="2175733"/>
            <a:ext cx="5303520" cy="393461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Verb – to overcome, to rise above</a:t>
            </a:r>
          </a:p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Syn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 – conquer, triumph over</a:t>
            </a:r>
          </a:p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Ant – be vanquished, be defeated, succumb to</a:t>
            </a:r>
          </a:p>
        </p:txBody>
      </p:sp>
    </p:spTree>
    <p:extLst>
      <p:ext uri="{BB962C8B-B14F-4D97-AF65-F5344CB8AC3E}">
        <p14:creationId xmlns:p14="http://schemas.microsoft.com/office/powerpoint/2010/main" val="264524783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609601"/>
            <a:ext cx="6230983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terminate</a:t>
            </a:r>
            <a:endParaRPr lang="en-US" sz="8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2488" y="2357437"/>
            <a:ext cx="2133600" cy="2133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943" y="2175733"/>
            <a:ext cx="5303520" cy="393461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Verb – to bring to an end</a:t>
            </a:r>
          </a:p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Syn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 – conclude, finish, discontinue</a:t>
            </a:r>
          </a:p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Ant – begin, commence</a:t>
            </a:r>
          </a:p>
        </p:txBody>
      </p:sp>
    </p:spTree>
    <p:extLst>
      <p:ext uri="{BB962C8B-B14F-4D97-AF65-F5344CB8AC3E}">
        <p14:creationId xmlns:p14="http://schemas.microsoft.com/office/powerpoint/2010/main" val="224969100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609601"/>
            <a:ext cx="6230983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trite</a:t>
            </a:r>
            <a:endParaRPr lang="en-US" sz="8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9463" y="609601"/>
            <a:ext cx="6470732" cy="484680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943" y="2175733"/>
            <a:ext cx="5303520" cy="393461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Adjective – commonplace; overused, stale</a:t>
            </a:r>
          </a:p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Syn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 – banal, hackneyed, corny</a:t>
            </a:r>
          </a:p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Ant – original, innovative</a:t>
            </a:r>
          </a:p>
        </p:txBody>
      </p:sp>
    </p:spTree>
    <p:extLst>
      <p:ext uri="{BB962C8B-B14F-4D97-AF65-F5344CB8AC3E}">
        <p14:creationId xmlns:p14="http://schemas.microsoft.com/office/powerpoint/2010/main" val="305422991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609601"/>
            <a:ext cx="6230983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usurp</a:t>
            </a:r>
            <a:endParaRPr lang="en-US" sz="8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6669088" y="2709862"/>
            <a:ext cx="3200400" cy="14287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943" y="2175733"/>
            <a:ext cx="5303520" cy="393461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Verb – to seize and hold a position by force or without right</a:t>
            </a:r>
          </a:p>
          <a:p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Syn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 – seize illegally, supplant</a:t>
            </a:r>
          </a:p>
        </p:txBody>
      </p:sp>
    </p:spTree>
    <p:extLst>
      <p:ext uri="{BB962C8B-B14F-4D97-AF65-F5344CB8AC3E}">
        <p14:creationId xmlns:p14="http://schemas.microsoft.com/office/powerpoint/2010/main" val="173340933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29" y="609601"/>
            <a:ext cx="3549121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Sub-</a:t>
            </a:r>
            <a:endParaRPr lang="en-US" sz="8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5825" y="2319337"/>
            <a:ext cx="2066925" cy="2209800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603529" y="2175733"/>
            <a:ext cx="3785591" cy="3934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Under</a:t>
            </a:r>
          </a:p>
          <a:p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Submarine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7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609601"/>
            <a:ext cx="3937497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Trans-</a:t>
            </a:r>
            <a:endParaRPr lang="en-US" sz="8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5288" y="2233612"/>
            <a:ext cx="3048000" cy="23812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2175733"/>
            <a:ext cx="4663439" cy="3934610"/>
          </a:xfrm>
        </p:spPr>
        <p:txBody>
          <a:bodyPr anchor="t"/>
          <a:lstStyle/>
          <a:p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Across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Transatlantic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53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609601"/>
            <a:ext cx="3668556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Un-</a:t>
            </a:r>
            <a:endParaRPr lang="en-US" sz="8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8107" y="609601"/>
            <a:ext cx="3325995" cy="1862557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29" y="2175733"/>
            <a:ext cx="3549121" cy="3934610"/>
          </a:xfrm>
        </p:spPr>
        <p:txBody>
          <a:bodyPr anchor="t"/>
          <a:lstStyle/>
          <a:p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Not; Opposite of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unusual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535" y="609600"/>
            <a:ext cx="3325995" cy="1862557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107" y="2594677"/>
            <a:ext cx="3325995" cy="1862557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534" y="2594676"/>
            <a:ext cx="3325995" cy="1862557"/>
          </a:xfrm>
          <a:prstGeom prst="rect">
            <a:avLst/>
          </a:prstGeom>
        </p:spPr>
      </p:pic>
      <p:pic>
        <p:nvPicPr>
          <p:cNvPr id="11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107" y="4615867"/>
            <a:ext cx="3325995" cy="1862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4" t="14449" r="1951" b="38305"/>
          <a:stretch/>
        </p:blipFill>
        <p:spPr>
          <a:xfrm>
            <a:off x="8491534" y="4585063"/>
            <a:ext cx="3325995" cy="197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32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" y="609601"/>
            <a:ext cx="4002043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Under-</a:t>
            </a:r>
            <a:endParaRPr lang="en-US" sz="8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8235" y="987425"/>
            <a:ext cx="4442106" cy="48736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194" y="2175733"/>
            <a:ext cx="4571999" cy="3934610"/>
          </a:xfrm>
        </p:spPr>
        <p:txBody>
          <a:bodyPr anchor="t"/>
          <a:lstStyle/>
          <a:p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Too little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underestimate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57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21" y="609601"/>
            <a:ext cx="3700829" cy="1371600"/>
          </a:xfrm>
        </p:spPr>
        <p:txBody>
          <a:bodyPr>
            <a:normAutofit/>
          </a:bodyPr>
          <a:lstStyle/>
          <a:p>
            <a:r>
              <a:rPr lang="en-US" sz="8000" dirty="0" err="1" smtClean="0"/>
              <a:t>dict</a:t>
            </a:r>
            <a:endParaRPr lang="en-US" sz="8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76" t="4080" r="6760" b="9164"/>
          <a:stretch/>
        </p:blipFill>
        <p:spPr>
          <a:xfrm>
            <a:off x="5943600" y="205741"/>
            <a:ext cx="4226244" cy="64122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29" y="2175733"/>
            <a:ext cx="3549121" cy="3934610"/>
          </a:xfrm>
        </p:spPr>
        <p:txBody>
          <a:bodyPr anchor="t"/>
          <a:lstStyle/>
          <a:p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To say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dictation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006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609601"/>
            <a:ext cx="4585063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abridge</a:t>
            </a:r>
            <a:endParaRPr lang="en-US" sz="8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6611592" y="987425"/>
            <a:ext cx="3315391" cy="48736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943" y="2175733"/>
            <a:ext cx="4585063" cy="3934610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Verb - To make shorter</a:t>
            </a:r>
          </a:p>
          <a:p>
            <a:r>
              <a:rPr lang="en-U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Syn</a:t>
            </a: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 – shorten, condense, abbreviate</a:t>
            </a:r>
          </a:p>
          <a:p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Ant – expand, enlarge, augment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77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609601"/>
            <a:ext cx="5303520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adherent</a:t>
            </a:r>
            <a:endParaRPr lang="en-US" sz="8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8796" y="1090956"/>
            <a:ext cx="6257110" cy="393556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942" y="2175733"/>
            <a:ext cx="5564777" cy="3934610"/>
          </a:xfrm>
        </p:spPr>
        <p:txBody>
          <a:bodyPr anchor="t">
            <a:no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Noun – a follower, supporter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Adjective – attached, sticking to</a:t>
            </a:r>
          </a:p>
          <a:p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Syn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 – (n) disciple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Ant – (n) opponent, adversary, critic, detractor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4548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469</Words>
  <Application>Microsoft Office PowerPoint</Application>
  <PresentationFormat>Widescreen</PresentationFormat>
  <Paragraphs>105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Batang</vt:lpstr>
      <vt:lpstr>Arial</vt:lpstr>
      <vt:lpstr>Calibri</vt:lpstr>
      <vt:lpstr>Calibri Light</vt:lpstr>
      <vt:lpstr>Wingdings</vt:lpstr>
      <vt:lpstr>Office Theme</vt:lpstr>
      <vt:lpstr>Vocabulary unit 3  plus 5 prefixes &amp; 1 root</vt:lpstr>
      <vt:lpstr>Super-</vt:lpstr>
      <vt:lpstr>Sub-</vt:lpstr>
      <vt:lpstr>Trans-</vt:lpstr>
      <vt:lpstr>Un-</vt:lpstr>
      <vt:lpstr>Under-</vt:lpstr>
      <vt:lpstr>dict</vt:lpstr>
      <vt:lpstr>abridge</vt:lpstr>
      <vt:lpstr>adherent</vt:lpstr>
      <vt:lpstr>altercation</vt:lpstr>
      <vt:lpstr>cherubic</vt:lpstr>
      <vt:lpstr>condone</vt:lpstr>
      <vt:lpstr>dissent</vt:lpstr>
      <vt:lpstr>eminent</vt:lpstr>
      <vt:lpstr>exorcise</vt:lpstr>
      <vt:lpstr>fabricate</vt:lpstr>
      <vt:lpstr>gluttony</vt:lpstr>
      <vt:lpstr>irate</vt:lpstr>
      <vt:lpstr>Marauder</vt:lpstr>
      <vt:lpstr>Pauper</vt:lpstr>
      <vt:lpstr>Pilfer</vt:lpstr>
      <vt:lpstr>rift</vt:lpstr>
      <vt:lpstr>semblance</vt:lpstr>
      <vt:lpstr>surmount</vt:lpstr>
      <vt:lpstr>terminate</vt:lpstr>
      <vt:lpstr>trite</vt:lpstr>
      <vt:lpstr>usurp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unit 3 plus 5 prefixes &amp; 1 root</dc:title>
  <dc:creator>Sarah Skeean</dc:creator>
  <cp:lastModifiedBy>Tamara Hollingsworth</cp:lastModifiedBy>
  <cp:revision>26</cp:revision>
  <dcterms:created xsi:type="dcterms:W3CDTF">2015-09-11T01:23:55Z</dcterms:created>
  <dcterms:modified xsi:type="dcterms:W3CDTF">2016-09-13T14:29:19Z</dcterms:modified>
</cp:coreProperties>
</file>