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3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6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4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1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2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0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6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4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1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779FE-BBB7-45D4-AA8C-8347B676F1F7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85F2-9B6C-425C-9918-9BECEE11A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9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Unit 4 Level 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Plus 5 Prefixes and 1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Hoodwink					VERB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mislead by a trick, swindle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3098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7220"/>
            <a:ext cx="3609975" cy="46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Inanimate				ADJECTIVE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not </a:t>
            </a:r>
            <a:r>
              <a:rPr lang="en-US" dirty="0" smtClean="0">
                <a:solidFill>
                  <a:srgbClr val="00B0F0"/>
                </a:solidFill>
              </a:rPr>
              <a:t>having life; without energy or spirit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3434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Incinerate					VERB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burn to ashes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0"/>
            <a:ext cx="5334000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Intrepid					ADJECTIVE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very </a:t>
            </a:r>
            <a:r>
              <a:rPr lang="en-US" dirty="0" smtClean="0">
                <a:solidFill>
                  <a:srgbClr val="00B0F0"/>
                </a:solidFill>
              </a:rPr>
              <a:t>brave, fearless, unshakable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3672191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114800"/>
            <a:ext cx="2457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4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Larceny						NOUN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theft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352925" cy="330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6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Pliant					ADJECTIVE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bending </a:t>
            </a:r>
            <a:r>
              <a:rPr lang="en-US" dirty="0" smtClean="0">
                <a:solidFill>
                  <a:srgbClr val="00B0F0"/>
                </a:solidFill>
              </a:rPr>
              <a:t>readily; easily influenced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738562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3486621" cy="255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5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Pompous				ADJECTIVE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overly </a:t>
            </a:r>
            <a:r>
              <a:rPr lang="en-US" dirty="0" smtClean="0">
                <a:solidFill>
                  <a:srgbClr val="00B0F0"/>
                </a:solidFill>
              </a:rPr>
              <a:t>self-important in speech and manner; excessively stately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2686050" cy="41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325072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7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Precipice					NOUN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very steep cliff; the brink of edge of disaster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2771775" cy="42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3276600" cy="437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Prototype					NOUN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 </a:t>
            </a:r>
            <a:r>
              <a:rPr lang="en-US" dirty="0" smtClean="0">
                <a:solidFill>
                  <a:srgbClr val="00B050"/>
                </a:solidFill>
              </a:rPr>
              <a:t>original model on which later versions are </a:t>
            </a:r>
            <a:r>
              <a:rPr lang="en-US" dirty="0" smtClean="0">
                <a:solidFill>
                  <a:srgbClr val="00B050"/>
                </a:solidFill>
              </a:rPr>
              <a:t>patterned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25791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t="9832" r="13558"/>
          <a:stretch/>
        </p:blipFill>
        <p:spPr>
          <a:xfrm>
            <a:off x="4876800" y="2895600"/>
            <a:ext cx="3985447" cy="30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Rectify						VERB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make right, correct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4329113" cy="44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Abscond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	VERB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run off and hide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478212" cy="41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572000" cy="37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Reprieve				</a:t>
            </a:r>
            <a:r>
              <a:rPr lang="en-US" dirty="0" smtClean="0">
                <a:solidFill>
                  <a:srgbClr val="00B050"/>
                </a:solidFill>
              </a:rPr>
              <a:t>NOUN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FF0000"/>
                </a:solidFill>
              </a:rPr>
              <a:t> VERB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(n.) a temporary relief or delay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(v.) to grant a postponement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5562600" cy="36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Revile						VERB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attack with words, call bad names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Suffixes &amp; 1 Root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1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er</a:t>
            </a:r>
            <a:r>
              <a:rPr lang="en-US" dirty="0" smtClean="0"/>
              <a:t>							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838200"/>
          </a:xfrm>
        </p:spPr>
        <p:txBody>
          <a:bodyPr/>
          <a:lstStyle/>
          <a:p>
            <a:r>
              <a:rPr lang="en-US" i="1" dirty="0" smtClean="0"/>
              <a:t>Taller, faster, stronger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36576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43200"/>
            <a:ext cx="42957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est</a:t>
            </a:r>
            <a:r>
              <a:rPr lang="en-US" dirty="0" smtClean="0"/>
              <a:t>							most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62000"/>
          </a:xfrm>
        </p:spPr>
        <p:txBody>
          <a:bodyPr/>
          <a:lstStyle/>
          <a:p>
            <a:r>
              <a:rPr lang="en-US" i="1" dirty="0" smtClean="0"/>
              <a:t>Tallest, fastest, strongest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5173409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27538" r="7759" b="26923"/>
          <a:stretch/>
        </p:blipFill>
        <p:spPr>
          <a:xfrm>
            <a:off x="3505200" y="4343400"/>
            <a:ext cx="5227052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ful</a:t>
            </a:r>
            <a:r>
              <a:rPr lang="en-US" dirty="0" smtClean="0"/>
              <a:t>							full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838200"/>
          </a:xfrm>
        </p:spPr>
        <p:txBody>
          <a:bodyPr/>
          <a:lstStyle/>
          <a:p>
            <a:r>
              <a:rPr lang="en-US" i="1" dirty="0" smtClean="0"/>
              <a:t>Helpful, beautiful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934" r="52988" b="3911"/>
          <a:stretch/>
        </p:blipFill>
        <p:spPr>
          <a:xfrm>
            <a:off x="838200" y="1828800"/>
            <a:ext cx="3322320" cy="465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1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ic</a:t>
            </a:r>
            <a:r>
              <a:rPr lang="en-US" dirty="0" smtClean="0"/>
              <a:t>			having characteristics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762000"/>
          </a:xfrm>
        </p:spPr>
        <p:txBody>
          <a:bodyPr/>
          <a:lstStyle/>
          <a:p>
            <a:r>
              <a:rPr lang="en-US" i="1" dirty="0" smtClean="0"/>
              <a:t>academic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1200"/>
            <a:ext cx="4600575" cy="46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ing</a:t>
            </a:r>
            <a:r>
              <a:rPr lang="en-US" dirty="0" smtClean="0"/>
              <a:t>			</a:t>
            </a:r>
            <a:r>
              <a:rPr lang="en-US" sz="4000" dirty="0" smtClean="0"/>
              <a:t>verb form; present participles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i="1" dirty="0" smtClean="0"/>
              <a:t>sleeping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3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Access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00B050"/>
                </a:solidFill>
              </a:rPr>
              <a:t>NOUN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FF0000"/>
                </a:solidFill>
              </a:rPr>
              <a:t>VERB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(n.) approach or admittance to places, person, things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(v.) to get at, obtain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33999" r="38240" b="1"/>
          <a:stretch/>
        </p:blipFill>
        <p:spPr>
          <a:xfrm>
            <a:off x="838200" y="3200400"/>
            <a:ext cx="3148584" cy="3510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4444010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Anarchy					NOUN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lack of government and law; confusion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4438835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4012313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Arduous					ADJECTIVE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hard </a:t>
            </a:r>
            <a:r>
              <a:rPr lang="en-US" dirty="0" smtClean="0">
                <a:solidFill>
                  <a:srgbClr val="00B0F0"/>
                </a:solidFill>
              </a:rPr>
              <a:t>to do, requiring much effort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7719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Auspicious				ADJECTIVE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favorable</a:t>
            </a:r>
            <a:r>
              <a:rPr lang="en-US" dirty="0" smtClean="0">
                <a:solidFill>
                  <a:srgbClr val="00B0F0"/>
                </a:solidFill>
              </a:rPr>
              <a:t>; fortunate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4495800" cy="3596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Daunt					VERB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overcome with fear, intimidate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35433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2799" r="-371" b="240"/>
          <a:stretch/>
        </p:blipFill>
        <p:spPr>
          <a:xfrm>
            <a:off x="4038600" y="2590800"/>
            <a:ext cx="4450842" cy="33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Disentangle				VERB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free from tangles or complications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6830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1830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Fated					ADJECTIVE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determined </a:t>
            </a:r>
            <a:r>
              <a:rPr lang="en-US" dirty="0" smtClean="0">
                <a:solidFill>
                  <a:srgbClr val="00B0F0"/>
                </a:solidFill>
              </a:rPr>
              <a:t>in advance by destiny or fortune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00"/>
            <a:ext cx="41910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432477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211</Words>
  <Application>Microsoft Office PowerPoint</Application>
  <PresentationFormat>On-screen Show (4:3)</PresentationFormat>
  <Paragraphs>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Office Theme</vt:lpstr>
      <vt:lpstr>iRespondQuestionMaster</vt:lpstr>
      <vt:lpstr>iRespondGraphMaster</vt:lpstr>
      <vt:lpstr>Vocabulary Unit 4 Level D</vt:lpstr>
      <vt:lpstr>Abscond     VERB</vt:lpstr>
      <vt:lpstr>Access    NOUN &amp; VERB</vt:lpstr>
      <vt:lpstr>Anarchy     NOUN</vt:lpstr>
      <vt:lpstr>Arduous     ADJECTIVE</vt:lpstr>
      <vt:lpstr>Auspicious    ADJECTIVE</vt:lpstr>
      <vt:lpstr>Daunt     VERB</vt:lpstr>
      <vt:lpstr>Disentangle    VERB </vt:lpstr>
      <vt:lpstr>Fated     ADJECTIVE</vt:lpstr>
      <vt:lpstr>Hoodwink     VERB</vt:lpstr>
      <vt:lpstr>Inanimate    ADJECTIVE</vt:lpstr>
      <vt:lpstr>Incinerate     VERB</vt:lpstr>
      <vt:lpstr>Intrepid     ADJECTIVE</vt:lpstr>
      <vt:lpstr>Larceny      NOUN</vt:lpstr>
      <vt:lpstr>Pliant     ADJECTIVE</vt:lpstr>
      <vt:lpstr>Pompous    ADJECTIVE</vt:lpstr>
      <vt:lpstr>Precipice     NOUN</vt:lpstr>
      <vt:lpstr>Prototype     NOUN</vt:lpstr>
      <vt:lpstr>Rectify      VERB</vt:lpstr>
      <vt:lpstr>Reprieve    NOUN &amp; VERB</vt:lpstr>
      <vt:lpstr>Revile      VERB</vt:lpstr>
      <vt:lpstr>5 Suffixes &amp; 1 Root</vt:lpstr>
      <vt:lpstr>-er       more</vt:lpstr>
      <vt:lpstr>-est       most</vt:lpstr>
      <vt:lpstr>-ful       full of</vt:lpstr>
      <vt:lpstr>-ic   having characteristics of</vt:lpstr>
      <vt:lpstr>-ing   verb form; present participles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4 Level D</dc:title>
  <dc:creator>Sheryl Davis</dc:creator>
  <cp:lastModifiedBy>Sarah Skeean</cp:lastModifiedBy>
  <cp:revision>17</cp:revision>
  <dcterms:created xsi:type="dcterms:W3CDTF">2012-10-05T20:00:28Z</dcterms:created>
  <dcterms:modified xsi:type="dcterms:W3CDTF">2016-07-25T18:23:34Z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