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8" r:id="rId8"/>
    <p:sldId id="269" r:id="rId9"/>
    <p:sldId id="270" r:id="rId10"/>
    <p:sldId id="271" r:id="rId11"/>
    <p:sldId id="259" r:id="rId12"/>
    <p:sldId id="272" r:id="rId13"/>
    <p:sldId id="273" r:id="rId14"/>
    <p:sldId id="274" r:id="rId15"/>
    <p:sldId id="260" r:id="rId16"/>
    <p:sldId id="275" r:id="rId17"/>
    <p:sldId id="276" r:id="rId18"/>
    <p:sldId id="262" r:id="rId19"/>
    <p:sldId id="277" r:id="rId20"/>
    <p:sldId id="279" r:id="rId21"/>
    <p:sldId id="280" r:id="rId22"/>
    <p:sldId id="261" r:id="rId23"/>
    <p:sldId id="281" r:id="rId24"/>
    <p:sldId id="282" r:id="rId25"/>
    <p:sldId id="263" r:id="rId26"/>
    <p:sldId id="283" r:id="rId27"/>
    <p:sldId id="284" r:id="rId28"/>
    <p:sldId id="285" r:id="rId29"/>
    <p:sldId id="264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30" d="100"/>
          <a:sy n="30" d="100"/>
        </p:scale>
        <p:origin x="864" y="11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7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9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5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2648-D403-4C40-970D-1718836646A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48C3-4C8E-514B-8743-08CFC89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28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3313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VOCABULARY</a:t>
            </a:r>
            <a:b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UNIT 6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33" y="2932143"/>
            <a:ext cx="8795172" cy="2706657"/>
          </a:xfrm>
        </p:spPr>
        <p:txBody>
          <a:bodyPr>
            <a:noAutofit/>
          </a:bodyPr>
          <a:lstStyle/>
          <a:p>
            <a:r>
              <a:rPr lang="en-US" dirty="0" smtClean="0"/>
              <a:t>Many of the words in this unit are very similar.</a:t>
            </a:r>
          </a:p>
          <a:p>
            <a:r>
              <a:rPr lang="en-US" dirty="0"/>
              <a:t>T</a:t>
            </a:r>
            <a:r>
              <a:rPr lang="en-US" dirty="0" smtClean="0"/>
              <a:t>heir definitions have only slight differences. </a:t>
            </a:r>
          </a:p>
          <a:p>
            <a:r>
              <a:rPr lang="en-US" dirty="0" smtClean="0"/>
              <a:t>Use this PowerPoint to help you learn their variances.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TENACIOUS</a:t>
            </a:r>
            <a:br>
              <a:rPr lang="en-US" dirty="0" smtClean="0"/>
            </a:br>
            <a:r>
              <a:rPr lang="en-US" sz="3600" dirty="0" smtClean="0"/>
              <a:t>adjective – stubborn; don’t give up on goals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25" y="1767185"/>
            <a:ext cx="7225749" cy="47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4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1371753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doleful – ghastly – sardonic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792"/>
            <a:ext cx="8229600" cy="53468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All are adjectives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All describe someone or something that is negative or sad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 smtClean="0">
                <a:solidFill>
                  <a:schemeClr val="accent6"/>
                </a:solidFill>
              </a:rPr>
              <a:t>doleful</a:t>
            </a:r>
            <a:r>
              <a:rPr lang="en-US" dirty="0" smtClean="0">
                <a:solidFill>
                  <a:schemeClr val="tx2"/>
                </a:solidFill>
              </a:rPr>
              <a:t> person is very sad and always depressed; they are pessimists.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 smtClean="0">
                <a:solidFill>
                  <a:srgbClr val="F79646"/>
                </a:solidFill>
              </a:rPr>
              <a:t>ghastly</a:t>
            </a:r>
            <a:r>
              <a:rPr lang="en-US" dirty="0" smtClean="0">
                <a:solidFill>
                  <a:schemeClr val="tx2"/>
                </a:solidFill>
              </a:rPr>
              <a:t> movie is scary and horrible. People are not usually described as ghastly.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 smtClean="0">
                <a:solidFill>
                  <a:srgbClr val="F79646"/>
                </a:solidFill>
              </a:rPr>
              <a:t>sardonic </a:t>
            </a:r>
            <a:r>
              <a:rPr lang="en-US" dirty="0" smtClean="0">
                <a:solidFill>
                  <a:schemeClr val="tx2"/>
                </a:solidFill>
              </a:rPr>
              <a:t>comment is an extremely negative sarcastic comment; it is mocking and sharp.</a:t>
            </a:r>
          </a:p>
          <a:p>
            <a:pPr marL="0" indent="0">
              <a:buNone/>
            </a:pPr>
            <a:endParaRPr lang="en-US" dirty="0">
              <a:solidFill>
                <a:srgbClr val="D9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4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DOLEFUL</a:t>
            </a:r>
            <a:br>
              <a:rPr lang="en-US" dirty="0" smtClean="0"/>
            </a:br>
            <a:r>
              <a:rPr lang="en-US" dirty="0" smtClean="0"/>
              <a:t>adjective – sad, depressed, pessimistic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79" y="1852162"/>
            <a:ext cx="5681041" cy="45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GHASTLY</a:t>
            </a:r>
            <a:br>
              <a:rPr lang="en-US" dirty="0" smtClean="0"/>
            </a:br>
            <a:r>
              <a:rPr lang="en-US" dirty="0" smtClean="0"/>
              <a:t>adjective – scary and horrible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608" y="2021129"/>
            <a:ext cx="6294783" cy="41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SARDONIC</a:t>
            </a:r>
            <a:br>
              <a:rPr lang="en-US" dirty="0" smtClean="0"/>
            </a:br>
            <a:r>
              <a:rPr lang="en-US" sz="3600" dirty="0" smtClean="0"/>
              <a:t>adjective – extremely negative and sarcastic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20056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2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1371753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posthumous – ghastly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792"/>
            <a:ext cx="8229600" cy="53468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Both are adjectives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Both relate to death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If something happens after a person dies, it happens </a:t>
            </a:r>
            <a:r>
              <a:rPr lang="en-US" dirty="0" smtClean="0">
                <a:solidFill>
                  <a:schemeClr val="accent6"/>
                </a:solidFill>
              </a:rPr>
              <a:t>posthumously</a:t>
            </a:r>
            <a:r>
              <a:rPr lang="en-US" dirty="0" smtClean="0">
                <a:solidFill>
                  <a:schemeClr val="tx2"/>
                </a:solidFill>
              </a:rPr>
              <a:t>; a person’s funeral happens </a:t>
            </a:r>
            <a:r>
              <a:rPr lang="en-US" dirty="0" smtClean="0">
                <a:solidFill>
                  <a:schemeClr val="accent6"/>
                </a:solidFill>
              </a:rPr>
              <a:t>posthumously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If someone looks </a:t>
            </a:r>
            <a:r>
              <a:rPr lang="en-US" dirty="0" smtClean="0">
                <a:solidFill>
                  <a:srgbClr val="F79646"/>
                </a:solidFill>
              </a:rPr>
              <a:t>ghastly</a:t>
            </a:r>
            <a:r>
              <a:rPr lang="en-US" dirty="0" smtClean="0">
                <a:solidFill>
                  <a:schemeClr val="tx2"/>
                </a:solidFill>
              </a:rPr>
              <a:t>, they are deathly pale; their skin is very white, like a ghost.</a:t>
            </a:r>
          </a:p>
          <a:p>
            <a:pPr marL="0" indent="0">
              <a:buNone/>
            </a:pPr>
            <a:endParaRPr lang="en-US" dirty="0">
              <a:solidFill>
                <a:srgbClr val="D9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5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POSTHUMOUS</a:t>
            </a:r>
            <a:br>
              <a:rPr lang="en-US" dirty="0" smtClean="0"/>
            </a:br>
            <a:r>
              <a:rPr lang="en-US" dirty="0" smtClean="0"/>
              <a:t>adjective – after death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440" y="1576664"/>
            <a:ext cx="3617119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GHASTLY</a:t>
            </a:r>
            <a:br>
              <a:rPr lang="en-US" dirty="0" smtClean="0"/>
            </a:br>
            <a:r>
              <a:rPr lang="en-US" dirty="0" smtClean="0"/>
              <a:t>adjective – deathly pale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1322"/>
            <a:ext cx="8397692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807277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credible – lucid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914"/>
            <a:ext cx="8229600" cy="55977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Both are adjectives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Both describe something you can believe, easily understand, and trust.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When you look at information online, you want to be sure you are looking at </a:t>
            </a:r>
            <a:r>
              <a:rPr lang="en-US" dirty="0" smtClean="0">
                <a:solidFill>
                  <a:srgbClr val="F79646"/>
                </a:solidFill>
              </a:rPr>
              <a:t>credible</a:t>
            </a:r>
            <a:r>
              <a:rPr lang="en-US" dirty="0" smtClean="0">
                <a:solidFill>
                  <a:schemeClr val="tx2"/>
                </a:solidFill>
              </a:rPr>
              <a:t> sources; only believe information from sources that tell the truth and are trustworthy.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If someone is </a:t>
            </a:r>
            <a:r>
              <a:rPr lang="en-US" dirty="0" smtClean="0">
                <a:solidFill>
                  <a:srgbClr val="F79646"/>
                </a:solidFill>
              </a:rPr>
              <a:t>lucid</a:t>
            </a:r>
            <a:r>
              <a:rPr lang="en-US" dirty="0" smtClean="0">
                <a:solidFill>
                  <a:schemeClr val="tx2"/>
                </a:solidFill>
              </a:rPr>
              <a:t>, they are able to explain themselves clearly; you can hear them and understand what they are saying.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Opposite to these two words is </a:t>
            </a:r>
            <a:r>
              <a:rPr lang="en-US" dirty="0" smtClean="0">
                <a:solidFill>
                  <a:srgbClr val="F79646"/>
                </a:solidFill>
              </a:rPr>
              <a:t>intricate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If something is complicated and hard to understand, it is </a:t>
            </a:r>
            <a:r>
              <a:rPr lang="en-US" dirty="0" smtClean="0">
                <a:solidFill>
                  <a:srgbClr val="F79646"/>
                </a:solidFill>
              </a:rPr>
              <a:t>intricate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Lacework and embroidery (on fabrics) is often referred to as </a:t>
            </a:r>
            <a:r>
              <a:rPr lang="en-US" dirty="0" smtClean="0">
                <a:solidFill>
                  <a:srgbClr val="F79646"/>
                </a:solidFill>
              </a:rPr>
              <a:t>intricate</a:t>
            </a:r>
            <a:r>
              <a:rPr lang="en-US" dirty="0" smtClean="0">
                <a:solidFill>
                  <a:schemeClr val="tx2"/>
                </a:solidFill>
              </a:rPr>
              <a:t> because it is so detailed with tiny stitches.</a:t>
            </a:r>
          </a:p>
          <a:p>
            <a:pPr marL="0" indent="0">
              <a:buNone/>
            </a:pPr>
            <a:endParaRPr lang="en-US" dirty="0">
              <a:solidFill>
                <a:srgbClr val="D9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CREDIBLE</a:t>
            </a:r>
            <a:br>
              <a:rPr lang="en-US" dirty="0" smtClean="0"/>
            </a:br>
            <a:r>
              <a:rPr lang="en-US" dirty="0" smtClean="0"/>
              <a:t>adjective – true and trustworthy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006" y="1712450"/>
            <a:ext cx="5403988" cy="55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75"/>
            <a:ext cx="8229600" cy="8688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hamper - bondage – hew</a:t>
            </a: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tenacious</a:t>
            </a:r>
            <a:endParaRPr lang="en-US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11" y="983216"/>
            <a:ext cx="8732460" cy="5331169"/>
          </a:xfrm>
        </p:spPr>
        <p:txBody>
          <a:bodyPr>
            <a:noAutofit/>
          </a:bodyPr>
          <a:lstStyle/>
          <a:p>
            <a:r>
              <a:rPr lang="en-US" dirty="0"/>
              <a:t>A</a:t>
            </a:r>
            <a:r>
              <a:rPr lang="en-US" cap="none" dirty="0" smtClean="0"/>
              <a:t>ll four words have to do with </a:t>
            </a:r>
            <a:r>
              <a:rPr lang="en-US" i="1" cap="none" dirty="0" smtClean="0"/>
              <a:t>holding</a:t>
            </a:r>
          </a:p>
          <a:p>
            <a:r>
              <a:rPr lang="en-US" sz="2400" dirty="0" smtClean="0"/>
              <a:t>To hold back – hamper (verb)</a:t>
            </a:r>
          </a:p>
          <a:p>
            <a:r>
              <a:rPr lang="en-US" sz="2400" dirty="0" smtClean="0"/>
              <a:t>Being held down – bondage (noun)</a:t>
            </a:r>
          </a:p>
          <a:p>
            <a:r>
              <a:rPr lang="en-US" sz="2400" dirty="0" smtClean="0"/>
              <a:t>To hold to – hew (verb)</a:t>
            </a:r>
          </a:p>
          <a:p>
            <a:r>
              <a:rPr lang="en-US" sz="2400" dirty="0" smtClean="0"/>
              <a:t>Holding fast, holding together firmly – tenacious (adjective)</a:t>
            </a:r>
          </a:p>
          <a:p>
            <a:endParaRPr lang="en-US" sz="2400" dirty="0" smtClean="0"/>
          </a:p>
          <a:p>
            <a:r>
              <a:rPr lang="en-US" sz="2400" dirty="0" smtClean="0"/>
              <a:t>A car wreck may </a:t>
            </a:r>
            <a:r>
              <a:rPr lang="en-US" sz="2400" dirty="0" smtClean="0">
                <a:solidFill>
                  <a:schemeClr val="accent6"/>
                </a:solidFill>
              </a:rPr>
              <a:t>hamper </a:t>
            </a:r>
            <a:r>
              <a:rPr lang="en-US" sz="2400" dirty="0" smtClean="0"/>
              <a:t>your drive to school. The car wreck will hold you back and slow you down.</a:t>
            </a:r>
          </a:p>
          <a:p>
            <a:r>
              <a:rPr lang="en-US" sz="2400" dirty="0" smtClean="0"/>
              <a:t>A slave is held in </a:t>
            </a:r>
            <a:r>
              <a:rPr lang="en-US" sz="2400" dirty="0" smtClean="0">
                <a:solidFill>
                  <a:srgbClr val="F79646"/>
                </a:solidFill>
              </a:rPr>
              <a:t>bondage</a:t>
            </a:r>
            <a:r>
              <a:rPr lang="en-US" sz="2400" dirty="0" smtClean="0"/>
              <a:t>; they are held against their will.</a:t>
            </a:r>
          </a:p>
          <a:p>
            <a:r>
              <a:rPr lang="en-US" sz="2400" dirty="0" smtClean="0"/>
              <a:t>Even on Halloween, students must </a:t>
            </a:r>
            <a:r>
              <a:rPr lang="en-US" sz="2400" dirty="0" smtClean="0">
                <a:solidFill>
                  <a:srgbClr val="F79646"/>
                </a:solidFill>
              </a:rPr>
              <a:t>hew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/>
              <a:t>to the dress code. The dress code will still be held up and enforced.</a:t>
            </a:r>
          </a:p>
          <a:p>
            <a:r>
              <a:rPr lang="en-US" sz="2400" dirty="0" smtClean="0"/>
              <a:t>A sailor must hold fast to ropes on the ship during a storm; they must be </a:t>
            </a:r>
            <a:r>
              <a:rPr lang="en-US" sz="2400" dirty="0" smtClean="0">
                <a:solidFill>
                  <a:srgbClr val="F79646"/>
                </a:solidFill>
              </a:rPr>
              <a:t>tenacious </a:t>
            </a:r>
            <a:r>
              <a:rPr lang="en-US" sz="2400" dirty="0" smtClean="0"/>
              <a:t>in their job of securing the ropes.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43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LUCID</a:t>
            </a:r>
            <a:br>
              <a:rPr lang="en-US" dirty="0" smtClean="0"/>
            </a:br>
            <a:r>
              <a:rPr lang="en-US" dirty="0" smtClean="0"/>
              <a:t>adjective – clear and understandable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97" y="1801583"/>
            <a:ext cx="7813606" cy="42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9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INTRICATE</a:t>
            </a:r>
            <a:br>
              <a:rPr lang="en-US" dirty="0" smtClean="0"/>
            </a:br>
            <a:r>
              <a:rPr lang="en-US" dirty="0" smtClean="0"/>
              <a:t>adjective – very detailed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487" y="1600200"/>
            <a:ext cx="4983192" cy="55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8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807277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taunt – sardonic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914"/>
            <a:ext cx="8229600" cy="55977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to jeer at, to mock – taunt (verb)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bitterly sarcastic – sardonic (adjective)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Both refer to negatively speaking about or to someone.</a:t>
            </a:r>
          </a:p>
          <a:p>
            <a:r>
              <a:rPr lang="en-US" dirty="0">
                <a:solidFill>
                  <a:srgbClr val="F79646"/>
                </a:solidFill>
              </a:rPr>
              <a:t>T</a:t>
            </a:r>
            <a:r>
              <a:rPr lang="en-US" dirty="0" smtClean="0">
                <a:solidFill>
                  <a:srgbClr val="F79646"/>
                </a:solidFill>
              </a:rPr>
              <a:t>aunt</a:t>
            </a:r>
            <a:r>
              <a:rPr lang="en-US" dirty="0" smtClean="0">
                <a:solidFill>
                  <a:schemeClr val="tx2"/>
                </a:solidFill>
              </a:rPr>
              <a:t> is an action and </a:t>
            </a:r>
            <a:r>
              <a:rPr lang="en-US" dirty="0" smtClean="0">
                <a:solidFill>
                  <a:srgbClr val="F79646"/>
                </a:solidFill>
              </a:rPr>
              <a:t>sardonic</a:t>
            </a:r>
            <a:r>
              <a:rPr lang="en-US" dirty="0" smtClean="0">
                <a:solidFill>
                  <a:schemeClr val="tx2"/>
                </a:solidFill>
              </a:rPr>
              <a:t> is a description of someone who taunts.</a:t>
            </a:r>
          </a:p>
          <a:p>
            <a:r>
              <a:rPr lang="en-US" dirty="0" smtClean="0">
                <a:solidFill>
                  <a:srgbClr val="F79646"/>
                </a:solidFill>
              </a:rPr>
              <a:t>Taunt</a:t>
            </a:r>
            <a:r>
              <a:rPr lang="en-US" dirty="0" smtClean="0">
                <a:solidFill>
                  <a:schemeClr val="tx2"/>
                </a:solidFill>
              </a:rPr>
              <a:t> is similar to a previous vocab word: jeer.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8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TAUNT</a:t>
            </a:r>
            <a:br>
              <a:rPr lang="en-US" dirty="0" smtClean="0"/>
            </a:br>
            <a:r>
              <a:rPr lang="en-US" dirty="0" smtClean="0"/>
              <a:t>verb - to jeer at, to mock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019" y="1572039"/>
            <a:ext cx="5285961" cy="52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68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SARDONIC</a:t>
            </a:r>
            <a:br>
              <a:rPr lang="en-US" dirty="0" smtClean="0"/>
            </a:br>
            <a:r>
              <a:rPr lang="en-US" dirty="0" smtClean="0"/>
              <a:t>adjective – bitterly sarcastic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198" y="1819933"/>
            <a:ext cx="5099603" cy="48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438"/>
            <a:ext cx="8229601" cy="807277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bondage – impoverished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715"/>
            <a:ext cx="8983304" cy="559772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slavery; being held down – bondage (noun)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poor, poverty - impoverished (adjective)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Both are undesirable. You would not want to be held in </a:t>
            </a:r>
            <a:r>
              <a:rPr lang="en-US" sz="2400" dirty="0" smtClean="0">
                <a:solidFill>
                  <a:srgbClr val="F79646"/>
                </a:solidFill>
              </a:rPr>
              <a:t>bondage</a:t>
            </a:r>
            <a:r>
              <a:rPr lang="en-US" sz="2400" dirty="0" smtClean="0">
                <a:solidFill>
                  <a:schemeClr val="tx2"/>
                </a:solidFill>
              </a:rPr>
              <a:t> and you would not want to be </a:t>
            </a:r>
            <a:r>
              <a:rPr lang="en-US" sz="2400" dirty="0" smtClean="0">
                <a:solidFill>
                  <a:srgbClr val="F79646"/>
                </a:solidFill>
              </a:rPr>
              <a:t>impoverished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person who is in </a:t>
            </a:r>
            <a:r>
              <a:rPr lang="en-US" sz="2400" dirty="0" smtClean="0">
                <a:solidFill>
                  <a:schemeClr val="accent6"/>
                </a:solidFill>
              </a:rPr>
              <a:t>bondage</a:t>
            </a:r>
            <a:r>
              <a:rPr lang="en-US" sz="2400" dirty="0" smtClean="0">
                <a:solidFill>
                  <a:schemeClr val="tx2"/>
                </a:solidFill>
              </a:rPr>
              <a:t> may be </a:t>
            </a:r>
            <a:r>
              <a:rPr lang="en-US" sz="2400" dirty="0" smtClean="0">
                <a:solidFill>
                  <a:srgbClr val="F79646"/>
                </a:solidFill>
              </a:rPr>
              <a:t>impoverished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Slaves were </a:t>
            </a:r>
            <a:r>
              <a:rPr lang="en-US" sz="2400" dirty="0" smtClean="0">
                <a:solidFill>
                  <a:schemeClr val="accent6"/>
                </a:solidFill>
              </a:rPr>
              <a:t>impoverished</a:t>
            </a:r>
            <a:r>
              <a:rPr lang="en-US" sz="2400" dirty="0" smtClean="0">
                <a:solidFill>
                  <a:schemeClr val="tx2"/>
                </a:solidFill>
              </a:rPr>
              <a:t> because they depended upon their owners to provide for them; they were not paid for their work.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Almost opposite to </a:t>
            </a:r>
            <a:r>
              <a:rPr lang="en-US" sz="2400" dirty="0" smtClean="0">
                <a:solidFill>
                  <a:srgbClr val="F79646"/>
                </a:solidFill>
              </a:rPr>
              <a:t>impoverished</a:t>
            </a:r>
            <a:r>
              <a:rPr lang="en-US" sz="2400" dirty="0" smtClean="0">
                <a:solidFill>
                  <a:schemeClr val="tx2"/>
                </a:solidFill>
              </a:rPr>
              <a:t> is </a:t>
            </a:r>
            <a:r>
              <a:rPr lang="en-US" sz="2400" dirty="0" smtClean="0">
                <a:solidFill>
                  <a:srgbClr val="F79646"/>
                </a:solidFill>
              </a:rPr>
              <a:t>superfluous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If a person is </a:t>
            </a:r>
            <a:r>
              <a:rPr lang="en-US" sz="2400" dirty="0" smtClean="0">
                <a:solidFill>
                  <a:srgbClr val="F79646"/>
                </a:solidFill>
              </a:rPr>
              <a:t>impoverished</a:t>
            </a:r>
            <a:r>
              <a:rPr lang="en-US" sz="2400" dirty="0" smtClean="0">
                <a:solidFill>
                  <a:schemeClr val="tx2"/>
                </a:solidFill>
              </a:rPr>
              <a:t> they are poor and in poverty; they do not have very many belongings.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Most people who have </a:t>
            </a:r>
            <a:r>
              <a:rPr lang="en-US" sz="2400" dirty="0" smtClean="0">
                <a:solidFill>
                  <a:srgbClr val="F79646"/>
                </a:solidFill>
              </a:rPr>
              <a:t>superfluous</a:t>
            </a:r>
            <a:r>
              <a:rPr lang="en-US" sz="2400" dirty="0" smtClean="0">
                <a:solidFill>
                  <a:schemeClr val="tx2"/>
                </a:solidFill>
              </a:rPr>
              <a:t> things and belongings, have more than enough or more than they need.</a:t>
            </a:r>
          </a:p>
          <a:p>
            <a:pPr marL="0" indent="0">
              <a:buNone/>
            </a:pPr>
            <a:endParaRPr lang="en-US" sz="2800" dirty="0">
              <a:solidFill>
                <a:srgbClr val="D9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3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BONDAGE</a:t>
            </a:r>
            <a:br>
              <a:rPr lang="en-US" dirty="0" smtClean="0"/>
            </a:br>
            <a:r>
              <a:rPr lang="en-US" dirty="0" smtClean="0"/>
              <a:t>noun – being held down; slavery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88" y="1732722"/>
            <a:ext cx="6763024" cy="48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2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IMPOVERISHED</a:t>
            </a:r>
            <a:br>
              <a:rPr lang="en-US" dirty="0" smtClean="0"/>
            </a:br>
            <a:r>
              <a:rPr lang="en-US" dirty="0" smtClean="0"/>
              <a:t>adjective – poor, poverty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553" y="1772478"/>
            <a:ext cx="67928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70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SUPERFLUOUS</a:t>
            </a:r>
            <a:br>
              <a:rPr lang="en-US" dirty="0" smtClean="0"/>
            </a:br>
            <a:r>
              <a:rPr lang="en-US" dirty="0" smtClean="0"/>
              <a:t>adjective – more than enough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189" y="1633503"/>
            <a:ext cx="6449622" cy="48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0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807277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defray – atone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914"/>
            <a:ext cx="8229600" cy="559772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oth are verbs (actions)</a:t>
            </a:r>
          </a:p>
          <a:p>
            <a:r>
              <a:rPr lang="en-US" dirty="0" smtClean="0">
                <a:solidFill>
                  <a:srgbClr val="F79646"/>
                </a:solidFill>
              </a:rPr>
              <a:t>Defray</a:t>
            </a:r>
            <a:r>
              <a:rPr lang="en-US" dirty="0" smtClean="0">
                <a:solidFill>
                  <a:schemeClr val="tx2"/>
                </a:solidFill>
              </a:rPr>
              <a:t> will refer to money, bills, or expenses.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If you get a scholarship to college, the scholarship money helps to </a:t>
            </a:r>
            <a:r>
              <a:rPr lang="en-US" dirty="0" smtClean="0">
                <a:solidFill>
                  <a:schemeClr val="accent6"/>
                </a:solidFill>
              </a:rPr>
              <a:t>defray</a:t>
            </a:r>
            <a:r>
              <a:rPr lang="en-US" dirty="0" smtClean="0">
                <a:solidFill>
                  <a:schemeClr val="tx2"/>
                </a:solidFill>
              </a:rPr>
              <a:t> the cost of college.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Atone</a:t>
            </a:r>
            <a:r>
              <a:rPr lang="en-US" dirty="0" smtClean="0">
                <a:solidFill>
                  <a:schemeClr val="tx2"/>
                </a:solidFill>
              </a:rPr>
              <a:t> will refer to a person’s actions or inactions and their need to ask for forgiveness.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If you confess your actions to a priest, he will tell you what you need to do to </a:t>
            </a:r>
            <a:r>
              <a:rPr lang="en-US" dirty="0" smtClean="0">
                <a:solidFill>
                  <a:srgbClr val="F79646"/>
                </a:solidFill>
              </a:rPr>
              <a:t>atone</a:t>
            </a:r>
            <a:r>
              <a:rPr lang="en-US" dirty="0" smtClean="0">
                <a:solidFill>
                  <a:schemeClr val="tx2"/>
                </a:solidFill>
              </a:rPr>
              <a:t> for your sins.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2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HAMPER</a:t>
            </a:r>
            <a:br>
              <a:rPr lang="en-US" dirty="0" smtClean="0"/>
            </a:br>
            <a:r>
              <a:rPr lang="en-US" dirty="0" smtClean="0"/>
              <a:t>verb – to hold back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078" y="1596141"/>
            <a:ext cx="6665843" cy="4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4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DEFRAY</a:t>
            </a:r>
            <a:br>
              <a:rPr lang="en-US" dirty="0" smtClean="0"/>
            </a:br>
            <a:r>
              <a:rPr lang="en-US" dirty="0" smtClean="0"/>
              <a:t>verb – to provide money to pay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265" y="1878253"/>
            <a:ext cx="6291470" cy="44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59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ATONE</a:t>
            </a:r>
            <a:br>
              <a:rPr lang="en-US" dirty="0" smtClean="0"/>
            </a:br>
            <a:r>
              <a:rPr lang="en-US" dirty="0" smtClean="0"/>
              <a:t>verb – to make amends or repairs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600" y="1417638"/>
            <a:ext cx="3826799" cy="55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8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 of being; act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800" y="5940424"/>
            <a:ext cx="2362200" cy="736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judgement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5" y="1875631"/>
            <a:ext cx="6412089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-ness</a:t>
            </a:r>
            <a:br>
              <a:rPr lang="en-US" dirty="0" smtClean="0"/>
            </a:br>
            <a:r>
              <a:rPr lang="en-US" dirty="0" smtClean="0"/>
              <a:t>state of; condition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dirty="0" smtClean="0"/>
              <a:t>tightness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287" y="1600200"/>
            <a:ext cx="3273425" cy="39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74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ous</a:t>
            </a:r>
            <a:r>
              <a:rPr lang="en-US" dirty="0" smtClean="0"/>
              <a:t>, -</a:t>
            </a:r>
            <a:r>
              <a:rPr lang="en-US" dirty="0" err="1" smtClean="0"/>
              <a:t>eous</a:t>
            </a:r>
            <a:r>
              <a:rPr lang="en-US" dirty="0" smtClean="0"/>
              <a:t>, -</a:t>
            </a:r>
            <a:r>
              <a:rPr lang="en-US" dirty="0" err="1" smtClean="0"/>
              <a:t>ious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having qualities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dirty="0" smtClean="0"/>
              <a:t>courageous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600200"/>
            <a:ext cx="5238750" cy="37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4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-s, -</a:t>
            </a:r>
            <a:r>
              <a:rPr lang="en-US" dirty="0" err="1" smtClean="0"/>
              <a:t>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than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6000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dirty="0" smtClean="0"/>
              <a:t>trains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9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-y</a:t>
            </a:r>
            <a:br>
              <a:rPr lang="en-US" dirty="0" smtClean="0"/>
            </a:br>
            <a:r>
              <a:rPr lang="en-US" dirty="0" smtClean="0"/>
              <a:t>characterized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88000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dirty="0" smtClean="0"/>
              <a:t>Smelly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600200"/>
            <a:ext cx="4826000" cy="42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BONDAGE</a:t>
            </a:r>
            <a:br>
              <a:rPr lang="en-US" dirty="0" smtClean="0"/>
            </a:br>
            <a:r>
              <a:rPr lang="en-US" dirty="0" smtClean="0"/>
              <a:t>noun – being held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556" y="1893577"/>
            <a:ext cx="6930887" cy="38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HEW</a:t>
            </a:r>
            <a:br>
              <a:rPr lang="en-US" dirty="0" smtClean="0"/>
            </a:br>
            <a:r>
              <a:rPr lang="en-US" dirty="0" smtClean="0"/>
              <a:t>verb – to hold to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8475" y="1600200"/>
            <a:ext cx="3036049" cy="452596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853" t="11552" r="27886" b="31370"/>
          <a:stretch/>
        </p:blipFill>
        <p:spPr>
          <a:xfrm>
            <a:off x="4876798" y="1600200"/>
            <a:ext cx="3299793" cy="47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7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TENACIOUS</a:t>
            </a:r>
            <a:br>
              <a:rPr lang="en-US" dirty="0" smtClean="0"/>
            </a:br>
            <a:r>
              <a:rPr lang="en-US" sz="3600" dirty="0" smtClean="0"/>
              <a:t>adjective - holding </a:t>
            </a:r>
            <a:r>
              <a:rPr lang="en-US" sz="3600" dirty="0"/>
              <a:t>fast, holding together </a:t>
            </a:r>
            <a:r>
              <a:rPr lang="en-US" sz="3600" dirty="0" smtClean="0"/>
              <a:t>firmly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744" y="1361488"/>
            <a:ext cx="5496512" cy="54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4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1371753"/>
          </a:xfrm>
        </p:spPr>
        <p:txBody>
          <a:bodyPr>
            <a:normAutofit/>
          </a:bodyPr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iligent – incessant – tenacious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390"/>
            <a:ext cx="8229600" cy="447977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All are adjectives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All describe someone who is hardworking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 smtClean="0">
                <a:solidFill>
                  <a:schemeClr val="accent6"/>
                </a:solidFill>
              </a:rPr>
              <a:t>diligent</a:t>
            </a:r>
            <a:r>
              <a:rPr lang="en-US" dirty="0" smtClean="0">
                <a:solidFill>
                  <a:schemeClr val="tx2"/>
                </a:solidFill>
              </a:rPr>
              <a:t> person is very reliable and not lazy.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 </a:t>
            </a:r>
            <a:r>
              <a:rPr lang="en-US" dirty="0" smtClean="0">
                <a:solidFill>
                  <a:srgbClr val="F79646"/>
                </a:solidFill>
              </a:rPr>
              <a:t>incessant</a:t>
            </a:r>
            <a:r>
              <a:rPr lang="en-US" dirty="0" smtClean="0">
                <a:solidFill>
                  <a:schemeClr val="tx2"/>
                </a:solidFill>
              </a:rPr>
              <a:t> noise goes on and on and on and on and never stops - almost to the point of annoyance.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 smtClean="0">
                <a:solidFill>
                  <a:srgbClr val="F79646"/>
                </a:solidFill>
              </a:rPr>
              <a:t>tenacious</a:t>
            </a:r>
            <a:r>
              <a:rPr lang="en-US" dirty="0" smtClean="0">
                <a:solidFill>
                  <a:schemeClr val="tx2"/>
                </a:solidFill>
              </a:rPr>
              <a:t> person is stubborn; they don’t give up on their goal no matter what.</a:t>
            </a:r>
          </a:p>
          <a:p>
            <a:pPr marL="0" indent="0">
              <a:buNone/>
            </a:pPr>
            <a:endParaRPr lang="en-US" dirty="0">
              <a:solidFill>
                <a:srgbClr val="D9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4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DILIGENT</a:t>
            </a:r>
            <a:br>
              <a:rPr lang="en-US" dirty="0" smtClean="0"/>
            </a:br>
            <a:r>
              <a:rPr lang="en-US" dirty="0" smtClean="0"/>
              <a:t>adjective – reliable and not lazy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835" y="1701333"/>
            <a:ext cx="6845991" cy="48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INCESSANT</a:t>
            </a:r>
            <a:br>
              <a:rPr lang="en-US" dirty="0" smtClean="0"/>
            </a:br>
            <a:r>
              <a:rPr lang="en-US" sz="3100" dirty="0" smtClean="0"/>
              <a:t>adjective – goes on and on to the point of annoyance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1" y="1849039"/>
            <a:ext cx="7708831" cy="43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760</Words>
  <Application>Microsoft Office PowerPoint</Application>
  <PresentationFormat>On-screen Show (4:3)</PresentationFormat>
  <Paragraphs>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VOCABULARY UNIT 6</vt:lpstr>
      <vt:lpstr>hamper - bondage – hew – tenacious</vt:lpstr>
      <vt:lpstr>HAMPER verb – to hold back</vt:lpstr>
      <vt:lpstr>BONDAGE noun – being held down</vt:lpstr>
      <vt:lpstr>HEW verb – to hold to</vt:lpstr>
      <vt:lpstr>TENACIOUS adjective - holding fast, holding together firmly </vt:lpstr>
      <vt:lpstr>diligent – incessant – tenacious</vt:lpstr>
      <vt:lpstr>DILIGENT adjective – reliable and not lazy</vt:lpstr>
      <vt:lpstr>INCESSANT adjective – goes on and on to the point of annoyance</vt:lpstr>
      <vt:lpstr>TENACIOUS adjective – stubborn; don’t give up on goals </vt:lpstr>
      <vt:lpstr>doleful – ghastly – sardonic</vt:lpstr>
      <vt:lpstr>DOLEFUL adjective – sad, depressed, pessimistic</vt:lpstr>
      <vt:lpstr>GHASTLY adjective – scary and horrible</vt:lpstr>
      <vt:lpstr>SARDONIC adjective – extremely negative and sarcastic</vt:lpstr>
      <vt:lpstr>posthumous – ghastly</vt:lpstr>
      <vt:lpstr>POSTHUMOUS adjective – after death</vt:lpstr>
      <vt:lpstr>GHASTLY adjective – deathly pale</vt:lpstr>
      <vt:lpstr>credible – lucid</vt:lpstr>
      <vt:lpstr>CREDIBLE adjective – true and trustworthy</vt:lpstr>
      <vt:lpstr>LUCID adjective – clear and understandable </vt:lpstr>
      <vt:lpstr>INTRICATE adjective – very detailed </vt:lpstr>
      <vt:lpstr>taunt – sardonic</vt:lpstr>
      <vt:lpstr>TAUNT verb - to jeer at, to mock</vt:lpstr>
      <vt:lpstr>SARDONIC adjective – bitterly sarcastic</vt:lpstr>
      <vt:lpstr>bondage – impoverished</vt:lpstr>
      <vt:lpstr>BONDAGE noun – being held down; slavery</vt:lpstr>
      <vt:lpstr>IMPOVERISHED adjective – poor, poverty</vt:lpstr>
      <vt:lpstr>SUPERFLUOUS adjective – more than enough</vt:lpstr>
      <vt:lpstr>defray – atone</vt:lpstr>
      <vt:lpstr>DEFRAY verb – to provide money to pay</vt:lpstr>
      <vt:lpstr>ATONE verb – to make amends or repairs </vt:lpstr>
      <vt:lpstr>-ment state of being; act of</vt:lpstr>
      <vt:lpstr>-ness state of; condition of</vt:lpstr>
      <vt:lpstr>-ous, -eous, -ious having qualities of</vt:lpstr>
      <vt:lpstr>-s, -es more than one</vt:lpstr>
      <vt:lpstr>-y characterized 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6</dc:title>
  <dc:creator>Sarah Skeean</dc:creator>
  <cp:lastModifiedBy>Sarah Skeean</cp:lastModifiedBy>
  <cp:revision>22</cp:revision>
  <dcterms:created xsi:type="dcterms:W3CDTF">2014-10-25T16:37:29Z</dcterms:created>
  <dcterms:modified xsi:type="dcterms:W3CDTF">2015-10-27T12:37:08Z</dcterms:modified>
</cp:coreProperties>
</file>