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DE7AF-1AA7-4F08-A303-5EB2D27830D5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62C97-0D63-4AB9-9115-486848040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501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62C97-0D63-4AB9-9115-4868480409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11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65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5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6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6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2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69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87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5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65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5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5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68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633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29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69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87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55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6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6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29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6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87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1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DB5B-85F5-4664-BB55-73E6C07DCD3B}" type="datetimeFigureOut">
              <a:rPr lang="en-US" smtClean="0"/>
              <a:t>7/26/2016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1C795-BA01-486D-AC5B-34313A555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84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Unit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Level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Malign			VERB </a:t>
            </a:r>
            <a:r>
              <a:rPr lang="en-US" dirty="0" smtClean="0"/>
              <a:t>&amp;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F0"/>
                </a:solidFill>
              </a:rPr>
              <a:t>ADJECTIVE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(v.) to speak evil of, slander;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(adj.) evil</a:t>
            </a:r>
          </a:p>
          <a:p>
            <a:r>
              <a:rPr lang="en-US" dirty="0" smtClean="0"/>
              <a:t>Syn. – defame, vilify, badmouth</a:t>
            </a:r>
          </a:p>
          <a:p>
            <a:r>
              <a:rPr lang="en-US" dirty="0" smtClean="0"/>
              <a:t>Ant. – praise, commend</a:t>
            </a:r>
          </a:p>
          <a:p>
            <a:r>
              <a:rPr lang="en-US" dirty="0" err="1" smtClean="0"/>
              <a:t>Mallock</a:t>
            </a:r>
            <a:r>
              <a:rPr lang="en-US" dirty="0" smtClean="0"/>
              <a:t> the Malign speaks evil of people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62400"/>
            <a:ext cx="2971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89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Meander			VERB </a:t>
            </a:r>
            <a:r>
              <a:rPr lang="en-US" u="sng" dirty="0" smtClean="0"/>
              <a:t>&amp;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00B050"/>
                </a:solidFill>
              </a:rPr>
              <a:t>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(v.) to wander about, wind about; </a:t>
            </a:r>
            <a:r>
              <a:rPr lang="en-US" dirty="0" smtClean="0">
                <a:solidFill>
                  <a:srgbClr val="00B050"/>
                </a:solidFill>
              </a:rPr>
              <a:t>(n.) a sharp turn or twist</a:t>
            </a:r>
          </a:p>
          <a:p>
            <a:r>
              <a:rPr lang="en-US" dirty="0" smtClean="0"/>
              <a:t>Syn. – ramble, roam, zigzag, twist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548062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28575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3429000"/>
            <a:ext cx="22479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Metropolis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(n.) a large city; the chief city of an area</a:t>
            </a:r>
          </a:p>
          <a:p>
            <a:r>
              <a:rPr lang="en-US" dirty="0" smtClean="0"/>
              <a:t>Syn. – a large urban center</a:t>
            </a:r>
          </a:p>
          <a:p>
            <a:r>
              <a:rPr lang="en-US" dirty="0" smtClean="0"/>
              <a:t>Ant. – hamlet, village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5052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20383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9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Momentous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(adj.) very important</a:t>
            </a:r>
          </a:p>
          <a:p>
            <a:r>
              <a:rPr lang="en-US" dirty="0" smtClean="0"/>
              <a:t>Syn. – consequential, weighty, portentous</a:t>
            </a:r>
          </a:p>
          <a:p>
            <a:r>
              <a:rPr lang="en-US" dirty="0" smtClean="0"/>
              <a:t>Ant. – inconsequential, trivial, slight</a:t>
            </a:r>
          </a:p>
          <a:p>
            <a:r>
              <a:rPr lang="en-US" dirty="0" smtClean="0"/>
              <a:t>Weddings and presidential elections are both </a:t>
            </a:r>
            <a:r>
              <a:rPr lang="en-US" u="sng" dirty="0" smtClean="0"/>
              <a:t>momentous</a:t>
            </a:r>
            <a:r>
              <a:rPr lang="en-US" dirty="0" smtClean="0"/>
              <a:t> occasions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67200"/>
            <a:ext cx="3471863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22669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9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Obstreperous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(adj.) noisy, unruly, disorderly</a:t>
            </a:r>
          </a:p>
          <a:p>
            <a:r>
              <a:rPr lang="en-US" dirty="0" smtClean="0"/>
              <a:t>Syn. – wild, rowdy, uncontrolled, riotous</a:t>
            </a:r>
          </a:p>
          <a:p>
            <a:r>
              <a:rPr lang="en-US" dirty="0" smtClean="0"/>
              <a:t>Ant. – quiet, well-behaved, docile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1621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411071"/>
            <a:ext cx="4087905" cy="306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5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Pensive	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(adj.) thoughtful; melancholy</a:t>
            </a:r>
          </a:p>
          <a:p>
            <a:r>
              <a:rPr lang="en-US" dirty="0" smtClean="0"/>
              <a:t>Syn. – dreamy, reflective, contemplative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3505200" cy="318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5197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03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Perilous	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(adj.) dangerous</a:t>
            </a:r>
          </a:p>
          <a:p>
            <a:r>
              <a:rPr lang="en-US" dirty="0" smtClean="0"/>
              <a:t>Syn. – risky, chancy, hazardous</a:t>
            </a:r>
          </a:p>
          <a:p>
            <a:r>
              <a:rPr lang="en-US" dirty="0" smtClean="0"/>
              <a:t>Ant. – safe, secure, harmless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907210"/>
            <a:ext cx="226695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07988"/>
            <a:ext cx="4385498" cy="290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9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Shoddy	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(adj.) of poor quality, characterized by inferior workmanship</a:t>
            </a:r>
          </a:p>
          <a:p>
            <a:r>
              <a:rPr lang="en-US" dirty="0" smtClean="0"/>
              <a:t>Syn. – flimsy, cheap, tacky, imitative</a:t>
            </a:r>
          </a:p>
          <a:p>
            <a:r>
              <a:rPr lang="en-US" dirty="0" smtClean="0"/>
              <a:t>Ant. – well-made, solid, durable, superior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62400"/>
            <a:ext cx="3581400" cy="267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9" y="4333315"/>
            <a:ext cx="24479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44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Sprightly	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(adj.) lively, full of life; spicy, flavorful</a:t>
            </a:r>
          </a:p>
          <a:p>
            <a:r>
              <a:rPr lang="en-US" dirty="0" smtClean="0"/>
              <a:t>Syn. – frisky, peppy, spirited, animated</a:t>
            </a:r>
          </a:p>
          <a:p>
            <a:r>
              <a:rPr lang="en-US" dirty="0" smtClean="0"/>
              <a:t>Ant. – sullen, spiritless, dull, morose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62350"/>
            <a:ext cx="21621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1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Surly	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(adj.) angry and bad-tempered; rude</a:t>
            </a:r>
          </a:p>
          <a:p>
            <a:r>
              <a:rPr lang="en-US" dirty="0" smtClean="0"/>
              <a:t>Syn. – gruff, sullen, cranky, grouchy, hostile</a:t>
            </a:r>
          </a:p>
          <a:p>
            <a:r>
              <a:rPr lang="en-US" dirty="0" smtClean="0"/>
              <a:t>Ant. – polite, gracious, civil, friendly, genial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47473"/>
            <a:ext cx="28575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03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Adieu	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An interjection meaning “Farewell!”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 </a:t>
            </a:r>
            <a:r>
              <a:rPr lang="en-US" dirty="0" smtClean="0">
                <a:solidFill>
                  <a:srgbClr val="00B050"/>
                </a:solidFill>
              </a:rPr>
              <a:t>farewell or good-bye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285750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57980"/>
            <a:ext cx="22002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2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Tirade	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(n.) a long, angry speech, usually very critical</a:t>
            </a:r>
          </a:p>
          <a:p>
            <a:r>
              <a:rPr lang="en-US" dirty="0" smtClean="0"/>
              <a:t>Syn. – harangue, diatribe, tongue-lashing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733800"/>
            <a:ext cx="17811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05175"/>
            <a:ext cx="3941545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9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Vagrant			NOUN </a:t>
            </a:r>
            <a:r>
              <a:rPr lang="en-US" u="sng" dirty="0" smtClean="0"/>
              <a:t>&amp;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smtClean="0">
                <a:solidFill>
                  <a:srgbClr val="00B0F0"/>
                </a:solidFill>
              </a:rPr>
              <a:t>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(n.) an idle wanderer, tramp; </a:t>
            </a:r>
            <a:r>
              <a:rPr lang="en-US" dirty="0" smtClean="0">
                <a:solidFill>
                  <a:srgbClr val="00B0F0"/>
                </a:solidFill>
              </a:rPr>
              <a:t>(adj.) wandering aimlessly</a:t>
            </a:r>
          </a:p>
          <a:p>
            <a:r>
              <a:rPr lang="en-US" dirty="0" smtClean="0"/>
              <a:t>Syn. – </a:t>
            </a:r>
            <a:r>
              <a:rPr lang="en-US" dirty="0" err="1" smtClean="0"/>
              <a:t>drifer</a:t>
            </a:r>
            <a:r>
              <a:rPr lang="en-US" dirty="0" smtClean="0"/>
              <a:t>, vagabond, hobo, nomad</a:t>
            </a:r>
          </a:p>
          <a:p>
            <a:r>
              <a:rPr lang="en-US" dirty="0" smtClean="0"/>
              <a:t>Ant. – stay-at-home, homebody, resident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1895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91841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3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word -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</a:t>
            </a:r>
          </a:p>
          <a:p>
            <a:r>
              <a:rPr lang="en-US" i="1" dirty="0" smtClean="0"/>
              <a:t>conform, reform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956332"/>
            <a:ext cx="4824413" cy="31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99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word - FORT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</a:t>
            </a:r>
          </a:p>
          <a:p>
            <a:r>
              <a:rPr lang="en-US" i="1" dirty="0" smtClean="0"/>
              <a:t>fortitude, fortress, fortify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048000"/>
            <a:ext cx="5695950" cy="31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87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word - FRACT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r>
              <a:rPr lang="en-US" dirty="0" smtClean="0"/>
              <a:t>BREAK</a:t>
            </a:r>
          </a:p>
          <a:p>
            <a:r>
              <a:rPr lang="en-US" i="1" dirty="0" smtClean="0"/>
              <a:t>fracture, fraction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646238"/>
            <a:ext cx="4468753" cy="44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77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root word – 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dirty="0" smtClean="0"/>
              <a:t>THROW</a:t>
            </a:r>
          </a:p>
          <a:p>
            <a:r>
              <a:rPr lang="en-US" i="1" dirty="0" smtClean="0"/>
              <a:t>projection, rejection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454214"/>
            <a:ext cx="3790950" cy="459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22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 word - JUD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JUDGE</a:t>
            </a:r>
          </a:p>
          <a:p>
            <a:r>
              <a:rPr lang="en-US" i="1" dirty="0" smtClean="0"/>
              <a:t>judicial, prejudice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95400"/>
            <a:ext cx="5638800" cy="433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Advent	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(n.) an arrival; a coming into place or view</a:t>
            </a:r>
          </a:p>
          <a:p>
            <a:r>
              <a:rPr lang="en-US" dirty="0" err="1" smtClean="0"/>
              <a:t>Syn</a:t>
            </a:r>
            <a:r>
              <a:rPr lang="en-US" dirty="0" smtClean="0"/>
              <a:t> – approach</a:t>
            </a:r>
          </a:p>
          <a:p>
            <a:r>
              <a:rPr lang="en-US" dirty="0" smtClean="0"/>
              <a:t>Ant – departure, going away, exodus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8562"/>
            <a:ext cx="2438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97" y="4495800"/>
            <a:ext cx="2857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5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50"/>
                </a:solidFill>
              </a:rPr>
              <a:t>Apex						NOUN</a:t>
            </a:r>
            <a:endParaRPr lang="en-US" u="sng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(n.) the highest point; 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the </a:t>
            </a:r>
            <a:r>
              <a:rPr lang="en-US" dirty="0" smtClean="0">
                <a:solidFill>
                  <a:srgbClr val="00B050"/>
                </a:solidFill>
              </a:rPr>
              <a:t>tip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err="1" smtClean="0"/>
              <a:t>Syn</a:t>
            </a:r>
            <a:r>
              <a:rPr lang="en-US" dirty="0" smtClean="0"/>
              <a:t> – the peak, summit, acme, crowning point</a:t>
            </a:r>
          </a:p>
          <a:p>
            <a:r>
              <a:rPr lang="en-US" dirty="0" smtClean="0"/>
              <a:t>Ant – bottom, nadir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80012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8562"/>
            <a:ext cx="1895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0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Assimilate					VERB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(v.) to absorb fully or make one’s own; to adopt as one’s own; to adapt fully</a:t>
            </a:r>
          </a:p>
          <a:p>
            <a:r>
              <a:rPr lang="en-US" dirty="0" smtClean="0"/>
              <a:t>Syn. – digest, incorporate, blend in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37965"/>
            <a:ext cx="2745172" cy="31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437965"/>
            <a:ext cx="26670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9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B0F0"/>
                </a:solidFill>
              </a:rPr>
              <a:t>Bogus	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(adj.) false, counterfeit</a:t>
            </a:r>
          </a:p>
          <a:p>
            <a:r>
              <a:rPr lang="en-US" dirty="0" smtClean="0"/>
              <a:t>Syn. – phony, fake, spurious</a:t>
            </a:r>
          </a:p>
          <a:p>
            <a:r>
              <a:rPr lang="en-US" dirty="0" smtClean="0"/>
              <a:t>Ant. – genuine, authentic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265747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318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3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F0"/>
                </a:solidFill>
              </a:rPr>
              <a:t>Exorbitant				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(adj.) unreasonable high; excessive</a:t>
            </a:r>
          </a:p>
          <a:p>
            <a:r>
              <a:rPr lang="en-US" dirty="0" smtClean="0"/>
              <a:t>Syn. – extreme, inordinate, overpriced</a:t>
            </a:r>
          </a:p>
          <a:p>
            <a:r>
              <a:rPr lang="en-US" dirty="0" smtClean="0"/>
              <a:t>Ant. – inexpensive, affordable, reasonable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28289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14712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900487"/>
            <a:ext cx="21240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75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u="sng" dirty="0" smtClean="0">
                <a:solidFill>
                  <a:srgbClr val="00B050"/>
                </a:solidFill>
              </a:rPr>
              <a:t>Interim			NOUN </a:t>
            </a:r>
            <a:r>
              <a:rPr lang="en-US" u="sng" dirty="0" smtClean="0"/>
              <a:t>&amp;</a:t>
            </a:r>
            <a:r>
              <a:rPr lang="en-US" u="sng" dirty="0" smtClean="0">
                <a:solidFill>
                  <a:srgbClr val="00B050"/>
                </a:solidFill>
              </a:rPr>
              <a:t> </a:t>
            </a:r>
            <a:r>
              <a:rPr lang="en-US" u="sng" dirty="0" smtClean="0">
                <a:solidFill>
                  <a:srgbClr val="00B0F0"/>
                </a:solidFill>
              </a:rPr>
              <a:t>ADJECTIVE</a:t>
            </a:r>
            <a:endParaRPr lang="en-US" u="sng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(n.) the time between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(adj.) temporary</a:t>
            </a:r>
          </a:p>
          <a:p>
            <a:r>
              <a:rPr lang="en-US" dirty="0" smtClean="0"/>
              <a:t>Syn. – </a:t>
            </a:r>
            <a:r>
              <a:rPr lang="en-US" dirty="0" smtClean="0">
                <a:solidFill>
                  <a:srgbClr val="00B050"/>
                </a:solidFill>
              </a:rPr>
              <a:t>(n.) interval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(adj.) provisional</a:t>
            </a:r>
          </a:p>
          <a:p>
            <a:r>
              <a:rPr lang="en-US" dirty="0" smtClean="0"/>
              <a:t>The trailer was our </a:t>
            </a:r>
            <a:r>
              <a:rPr lang="en-US" u="sng" dirty="0" smtClean="0"/>
              <a:t>interim</a:t>
            </a:r>
            <a:r>
              <a:rPr lang="en-US" dirty="0" smtClean="0"/>
              <a:t> home while we worked on the construction of our new house.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9041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24287"/>
            <a:ext cx="2857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7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Inundate					VERB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(v.) to flood, overflow; to overwhelm by numbers or size</a:t>
            </a:r>
          </a:p>
          <a:p>
            <a:r>
              <a:rPr lang="en-US" dirty="0" smtClean="0"/>
              <a:t>Syn.- submerge, deluge, swamp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835" y="3299973"/>
            <a:ext cx="3733800" cy="35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9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584</Words>
  <Application>Microsoft Office PowerPoint</Application>
  <PresentationFormat>On-screen Show (4:3)</PresentationFormat>
  <Paragraphs>94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Office Theme</vt:lpstr>
      <vt:lpstr>iRespondQuestionMaster</vt:lpstr>
      <vt:lpstr>iRespondGraphMaster</vt:lpstr>
      <vt:lpstr>Vocabulary Unit 7</vt:lpstr>
      <vt:lpstr>Adieu      NOUN</vt:lpstr>
      <vt:lpstr>Advent      NOUN</vt:lpstr>
      <vt:lpstr>Apex      NOUN</vt:lpstr>
      <vt:lpstr>Assimilate     VERB</vt:lpstr>
      <vt:lpstr>Bogus     ADJECTIVE</vt:lpstr>
      <vt:lpstr>Exorbitant    ADJECTIVE</vt:lpstr>
      <vt:lpstr>Interim   NOUN &amp; ADJECTIVE</vt:lpstr>
      <vt:lpstr>Inundate     VERB</vt:lpstr>
      <vt:lpstr>Malign   VERB &amp; ADJECTIVE</vt:lpstr>
      <vt:lpstr>Meander   VERB &amp; NOUN</vt:lpstr>
      <vt:lpstr>Metropolis     NOUN</vt:lpstr>
      <vt:lpstr>Momentous    ADJECTIVE</vt:lpstr>
      <vt:lpstr>Obstreperous   ADJECTIVE</vt:lpstr>
      <vt:lpstr>Pensive     ADJECTIVE</vt:lpstr>
      <vt:lpstr>Perilous     ADJECTIVE</vt:lpstr>
      <vt:lpstr>Shoddy     ADJECTIVE</vt:lpstr>
      <vt:lpstr>Sprightly     ADJECTIVE</vt:lpstr>
      <vt:lpstr>Surly     ADJECTIVE</vt:lpstr>
      <vt:lpstr>Tirade      NOUN</vt:lpstr>
      <vt:lpstr>Vagrant   NOUN &amp; ADJECTIVE</vt:lpstr>
      <vt:lpstr>root word - FORM</vt:lpstr>
      <vt:lpstr>root word - FORT</vt:lpstr>
      <vt:lpstr>root word - FRACT</vt:lpstr>
      <vt:lpstr>root word – JECT</vt:lpstr>
      <vt:lpstr>root word - JUD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7</dc:title>
  <dc:creator>Sheryl Davis</dc:creator>
  <cp:lastModifiedBy>Sarah Skeean</cp:lastModifiedBy>
  <cp:revision>12</cp:revision>
  <dcterms:created xsi:type="dcterms:W3CDTF">2011-11-13T20:00:15Z</dcterms:created>
  <dcterms:modified xsi:type="dcterms:W3CDTF">2016-07-26T18:20:03Z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