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4/8/2019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4/8/2019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4/8/2019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Construct </a:t>
            </a:r>
            <a:endParaRPr lang="en-US" dirty="0"/>
          </a:p>
        </p:txBody>
      </p:sp>
      <p:sp>
        <p:nvSpPr>
          <p:cNvPr id="3" name="Subtitle 2"/>
          <p:cNvSpPr>
            <a:spLocks noGrp="1"/>
          </p:cNvSpPr>
          <p:nvPr>
            <p:ph type="subTitle" idx="1"/>
          </p:nvPr>
        </p:nvSpPr>
        <p:spPr/>
        <p:txBody>
          <a:bodyPr/>
          <a:lstStyle/>
          <a:p>
            <a:r>
              <a:rPr lang="en-US" dirty="0" smtClean="0"/>
              <a:t>How social paradigms impact and screw up Holden</a:t>
            </a:r>
            <a:endParaRPr lang="en-US" dirty="0"/>
          </a:p>
        </p:txBody>
      </p:sp>
    </p:spTree>
    <p:extLst>
      <p:ext uri="{BB962C8B-B14F-4D97-AF65-F5344CB8AC3E}">
        <p14:creationId xmlns:p14="http://schemas.microsoft.com/office/powerpoint/2010/main" val="888723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Construct</a:t>
            </a:r>
            <a:endParaRPr lang="en-US" dirty="0"/>
          </a:p>
        </p:txBody>
      </p:sp>
      <p:sp>
        <p:nvSpPr>
          <p:cNvPr id="3" name="Content Placeholder 2"/>
          <p:cNvSpPr>
            <a:spLocks noGrp="1"/>
          </p:cNvSpPr>
          <p:nvPr>
            <p:ph idx="1"/>
          </p:nvPr>
        </p:nvSpPr>
        <p:spPr>
          <a:xfrm>
            <a:off x="2773599" y="1514764"/>
            <a:ext cx="7796540" cy="4535180"/>
          </a:xfrm>
        </p:spPr>
        <p:txBody>
          <a:bodyPr/>
          <a:lstStyle/>
          <a:p>
            <a:r>
              <a:rPr lang="en-US" dirty="0" smtClean="0"/>
              <a:t>The continuation and perpetuation of the social construct (</a:t>
            </a:r>
            <a:r>
              <a:rPr lang="en-US" dirty="0" err="1" smtClean="0"/>
              <a:t>staus</a:t>
            </a:r>
            <a:r>
              <a:rPr lang="en-US" dirty="0" smtClean="0"/>
              <a:t> quo) depends on the following:</a:t>
            </a:r>
          </a:p>
          <a:p>
            <a:pPr lvl="1"/>
            <a:r>
              <a:rPr lang="en-US" dirty="0" smtClean="0"/>
              <a:t>Categorization ( jocks vs nerds; girls vs boys, etc.)</a:t>
            </a:r>
          </a:p>
          <a:p>
            <a:pPr lvl="1"/>
            <a:r>
              <a:rPr lang="en-US" dirty="0" smtClean="0"/>
              <a:t>Hierarchy (independent vs dependent)</a:t>
            </a:r>
          </a:p>
          <a:p>
            <a:pPr lvl="1"/>
            <a:r>
              <a:rPr lang="en-US" dirty="0" smtClean="0"/>
              <a:t>Implicit (and ultimately unquestioned) belief in mutual beneficence</a:t>
            </a:r>
            <a:endParaRPr lang="en-US" dirty="0"/>
          </a:p>
          <a:p>
            <a:pPr marL="457010" lvl="1" indent="0">
              <a:buNone/>
            </a:pPr>
            <a:r>
              <a:rPr lang="en-US" sz="2000" dirty="0" smtClean="0"/>
              <a:t>Damaging or breaking one or more of these causes a person social and emotional distortion and can lead to an inability to function within one or more social paradigms </a:t>
            </a:r>
          </a:p>
          <a:p>
            <a:pPr lvl="1"/>
            <a:endParaRPr lang="en-US" dirty="0" smtClean="0"/>
          </a:p>
          <a:p>
            <a:pPr lvl="1"/>
            <a:endParaRPr lang="en-US" dirty="0"/>
          </a:p>
        </p:txBody>
      </p:sp>
    </p:spTree>
    <p:extLst>
      <p:ext uri="{BB962C8B-B14F-4D97-AF65-F5344CB8AC3E}">
        <p14:creationId xmlns:p14="http://schemas.microsoft.com/office/powerpoint/2010/main" val="17582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Holden explores many social paradigms throughout the novel: </a:t>
            </a:r>
            <a:endParaRPr lang="en-US" dirty="0"/>
          </a:p>
        </p:txBody>
      </p:sp>
      <p:sp>
        <p:nvSpPr>
          <p:cNvPr id="3" name="Content Placeholder 2"/>
          <p:cNvSpPr>
            <a:spLocks noGrp="1"/>
          </p:cNvSpPr>
          <p:nvPr>
            <p:ph sz="half" idx="1"/>
          </p:nvPr>
        </p:nvSpPr>
        <p:spPr/>
        <p:txBody>
          <a:bodyPr/>
          <a:lstStyle/>
          <a:p>
            <a:r>
              <a:rPr lang="en-US" dirty="0" smtClean="0"/>
              <a:t>Each social paradigm is contingent on the people within the paradigm to fulfill their role.  They must be categorized, know and act their place in the hierarchy, and fulfil their portion of the mutual beneficence.  </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74364571"/>
              </p:ext>
            </p:extLst>
          </p:nvPr>
        </p:nvGraphicFramePr>
        <p:xfrm>
          <a:off x="6665913" y="2052638"/>
          <a:ext cx="3895726" cy="4023360"/>
        </p:xfrm>
        <a:graphic>
          <a:graphicData uri="http://schemas.openxmlformats.org/drawingml/2006/table">
            <a:tbl>
              <a:tblPr firstRow="1" bandRow="1">
                <a:tableStyleId>{5C22544A-7EE6-4342-B048-85BDC9FD1C3A}</a:tableStyleId>
              </a:tblPr>
              <a:tblGrid>
                <a:gridCol w="1947863">
                  <a:extLst>
                    <a:ext uri="{9D8B030D-6E8A-4147-A177-3AD203B41FA5}">
                      <a16:colId xmlns:a16="http://schemas.microsoft.com/office/drawing/2014/main" val="1812970791"/>
                    </a:ext>
                  </a:extLst>
                </a:gridCol>
                <a:gridCol w="1947863">
                  <a:extLst>
                    <a:ext uri="{9D8B030D-6E8A-4147-A177-3AD203B41FA5}">
                      <a16:colId xmlns:a16="http://schemas.microsoft.com/office/drawing/2014/main" val="1999967638"/>
                    </a:ext>
                  </a:extLst>
                </a:gridCol>
              </a:tblGrid>
              <a:tr h="605472">
                <a:tc>
                  <a:txBody>
                    <a:bodyPr/>
                    <a:lstStyle/>
                    <a:p>
                      <a:r>
                        <a:rPr lang="en-US" dirty="0" smtClean="0"/>
                        <a:t>School</a:t>
                      </a:r>
                      <a:endParaRPr lang="en-US" dirty="0"/>
                    </a:p>
                  </a:txBody>
                  <a:tcPr/>
                </a:tc>
                <a:tc>
                  <a:txBody>
                    <a:bodyPr/>
                    <a:lstStyle/>
                    <a:p>
                      <a:r>
                        <a:rPr lang="en-US" dirty="0" smtClean="0"/>
                        <a:t>Teacher over student</a:t>
                      </a:r>
                      <a:endParaRPr lang="en-US" dirty="0"/>
                    </a:p>
                  </a:txBody>
                  <a:tcPr/>
                </a:tc>
                <a:extLst>
                  <a:ext uri="{0D108BD9-81ED-4DB2-BD59-A6C34878D82A}">
                    <a16:rowId xmlns:a16="http://schemas.microsoft.com/office/drawing/2014/main" val="1627685330"/>
                  </a:ext>
                </a:extLst>
              </a:tr>
              <a:tr h="605472">
                <a:tc>
                  <a:txBody>
                    <a:bodyPr/>
                    <a:lstStyle/>
                    <a:p>
                      <a:r>
                        <a:rPr lang="en-US" dirty="0" smtClean="0"/>
                        <a:t>Sex</a:t>
                      </a:r>
                      <a:endParaRPr lang="en-US" dirty="0"/>
                    </a:p>
                  </a:txBody>
                  <a:tcPr/>
                </a:tc>
                <a:tc>
                  <a:txBody>
                    <a:bodyPr/>
                    <a:lstStyle/>
                    <a:p>
                      <a:r>
                        <a:rPr lang="en-US" dirty="0" smtClean="0"/>
                        <a:t>Individual over partner (vice versa)</a:t>
                      </a:r>
                      <a:endParaRPr lang="en-US" dirty="0"/>
                    </a:p>
                  </a:txBody>
                  <a:tcPr/>
                </a:tc>
                <a:extLst>
                  <a:ext uri="{0D108BD9-81ED-4DB2-BD59-A6C34878D82A}">
                    <a16:rowId xmlns:a16="http://schemas.microsoft.com/office/drawing/2014/main" val="625657986"/>
                  </a:ext>
                </a:extLst>
              </a:tr>
              <a:tr h="605472">
                <a:tc>
                  <a:txBody>
                    <a:bodyPr/>
                    <a:lstStyle/>
                    <a:p>
                      <a:r>
                        <a:rPr lang="en-US" dirty="0" smtClean="0"/>
                        <a:t>Religion</a:t>
                      </a:r>
                      <a:endParaRPr lang="en-US" dirty="0"/>
                    </a:p>
                  </a:txBody>
                  <a:tcPr/>
                </a:tc>
                <a:tc>
                  <a:txBody>
                    <a:bodyPr/>
                    <a:lstStyle/>
                    <a:p>
                      <a:r>
                        <a:rPr lang="en-US" dirty="0" smtClean="0"/>
                        <a:t>Pastor/priest</a:t>
                      </a:r>
                      <a:r>
                        <a:rPr lang="en-US" baseline="0" dirty="0" smtClean="0"/>
                        <a:t> over parishioner </a:t>
                      </a:r>
                      <a:endParaRPr lang="en-US" dirty="0" smtClean="0"/>
                    </a:p>
                  </a:txBody>
                  <a:tcPr/>
                </a:tc>
                <a:extLst>
                  <a:ext uri="{0D108BD9-81ED-4DB2-BD59-A6C34878D82A}">
                    <a16:rowId xmlns:a16="http://schemas.microsoft.com/office/drawing/2014/main" val="3500081503"/>
                  </a:ext>
                </a:extLst>
              </a:tr>
              <a:tr h="605472">
                <a:tc>
                  <a:txBody>
                    <a:bodyPr/>
                    <a:lstStyle/>
                    <a:p>
                      <a:r>
                        <a:rPr lang="en-US" dirty="0" smtClean="0"/>
                        <a:t>Family</a:t>
                      </a:r>
                      <a:endParaRPr lang="en-US" dirty="0"/>
                    </a:p>
                  </a:txBody>
                  <a:tcPr/>
                </a:tc>
                <a:tc>
                  <a:txBody>
                    <a:bodyPr/>
                    <a:lstStyle/>
                    <a:p>
                      <a:r>
                        <a:rPr lang="en-US" dirty="0" smtClean="0"/>
                        <a:t>Parents/older siblings over child</a:t>
                      </a:r>
                      <a:endParaRPr lang="en-US" dirty="0"/>
                    </a:p>
                  </a:txBody>
                  <a:tcPr/>
                </a:tc>
                <a:extLst>
                  <a:ext uri="{0D108BD9-81ED-4DB2-BD59-A6C34878D82A}">
                    <a16:rowId xmlns:a16="http://schemas.microsoft.com/office/drawing/2014/main" val="2719264615"/>
                  </a:ext>
                </a:extLst>
              </a:tr>
              <a:tr h="605472">
                <a:tc>
                  <a:txBody>
                    <a:bodyPr/>
                    <a:lstStyle/>
                    <a:p>
                      <a:r>
                        <a:rPr lang="en-US" dirty="0" smtClean="0"/>
                        <a:t>Self</a:t>
                      </a:r>
                      <a:endParaRPr lang="en-US" dirty="0"/>
                    </a:p>
                  </a:txBody>
                  <a:tcPr/>
                </a:tc>
                <a:tc>
                  <a:txBody>
                    <a:bodyPr/>
                    <a:lstStyle/>
                    <a:p>
                      <a:r>
                        <a:rPr lang="en-US" dirty="0" smtClean="0"/>
                        <a:t>Who you wish to be over</a:t>
                      </a:r>
                      <a:r>
                        <a:rPr lang="en-US" baseline="0" dirty="0" smtClean="0"/>
                        <a:t> who you are currently </a:t>
                      </a:r>
                      <a:endParaRPr lang="en-US" dirty="0"/>
                    </a:p>
                  </a:txBody>
                  <a:tcPr/>
                </a:tc>
                <a:extLst>
                  <a:ext uri="{0D108BD9-81ED-4DB2-BD59-A6C34878D82A}">
                    <a16:rowId xmlns:a16="http://schemas.microsoft.com/office/drawing/2014/main" val="4088360737"/>
                  </a:ext>
                </a:extLst>
              </a:tr>
            </a:tbl>
          </a:graphicData>
        </a:graphic>
      </p:graphicFrame>
    </p:spTree>
    <p:extLst>
      <p:ext uri="{BB962C8B-B14F-4D97-AF65-F5344CB8AC3E}">
        <p14:creationId xmlns:p14="http://schemas.microsoft.com/office/powerpoint/2010/main" val="2570452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Holden can not function in these paradigms because his belief in the construct is broken</a:t>
            </a:r>
            <a:endParaRPr lang="en-US" dirty="0"/>
          </a:p>
        </p:txBody>
      </p:sp>
      <p:sp>
        <p:nvSpPr>
          <p:cNvPr id="3" name="Content Placeholder 2"/>
          <p:cNvSpPr>
            <a:spLocks noGrp="1"/>
          </p:cNvSpPr>
          <p:nvPr>
            <p:ph idx="1"/>
          </p:nvPr>
        </p:nvSpPr>
        <p:spPr/>
        <p:txBody>
          <a:bodyPr/>
          <a:lstStyle/>
          <a:p>
            <a:r>
              <a:rPr lang="en-US" dirty="0" smtClean="0"/>
              <a:t>By breaking or damaging one or more of these systems, the ability to abide within the paradigm (either small or large) becomes damaged.  Since Holden can not trust his teachers, he turns to his parents.  When he can not trust his parents, he turns to his siblings.  When he can not trust his siblings, he turns to his peers.  So on and so forth, until there is not functioning relationship left.  </a:t>
            </a:r>
            <a:endParaRPr lang="en-US" dirty="0"/>
          </a:p>
        </p:txBody>
      </p:sp>
    </p:spTree>
    <p:extLst>
      <p:ext uri="{BB962C8B-B14F-4D97-AF65-F5344CB8AC3E}">
        <p14:creationId xmlns:p14="http://schemas.microsoft.com/office/powerpoint/2010/main" val="1898700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Maturation impacts Holden’s (and teenagers’) ability to cope </a:t>
            </a:r>
            <a:endParaRPr lang="en-US" dirty="0"/>
          </a:p>
        </p:txBody>
      </p:sp>
      <p:sp>
        <p:nvSpPr>
          <p:cNvPr id="3" name="Content Placeholder 2"/>
          <p:cNvSpPr>
            <a:spLocks noGrp="1"/>
          </p:cNvSpPr>
          <p:nvPr>
            <p:ph idx="1"/>
          </p:nvPr>
        </p:nvSpPr>
        <p:spPr/>
        <p:txBody>
          <a:bodyPr>
            <a:normAutofit lnSpcReduction="10000"/>
          </a:bodyPr>
          <a:lstStyle/>
          <a:p>
            <a:r>
              <a:rPr lang="en-US" dirty="0" smtClean="0"/>
              <a:t>Disruption of the balance set forth in the social construct exacerbates maturation.  People come to know and comprehend things when they are psychologically prepared and ready to deal with them.  </a:t>
            </a:r>
          </a:p>
          <a:p>
            <a:r>
              <a:rPr lang="en-US" dirty="0" smtClean="0"/>
              <a:t>Teenagers are stuck in the limbo of maturation, neither adults nor children.  They vacillate between adult understanding and childhood innocence.  </a:t>
            </a:r>
          </a:p>
          <a:p>
            <a:r>
              <a:rPr lang="en-US" dirty="0" smtClean="0"/>
              <a:t>Adulthood is the ability to move from the dependent position to the independent position in the social construct.  BUT THE MOVE REQUIRES EMOTIONAL DESTRUCTION.  </a:t>
            </a:r>
            <a:endParaRPr lang="en-US" dirty="0"/>
          </a:p>
        </p:txBody>
      </p:sp>
    </p:spTree>
    <p:extLst>
      <p:ext uri="{BB962C8B-B14F-4D97-AF65-F5344CB8AC3E}">
        <p14:creationId xmlns:p14="http://schemas.microsoft.com/office/powerpoint/2010/main" val="147420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Holden has no safe place to experience and recover from destruction</a:t>
            </a:r>
            <a:endParaRPr lang="en-US" dirty="0"/>
          </a:p>
        </p:txBody>
      </p:sp>
      <p:sp>
        <p:nvSpPr>
          <p:cNvPr id="3" name="Content Placeholder 2"/>
          <p:cNvSpPr>
            <a:spLocks noGrp="1"/>
          </p:cNvSpPr>
          <p:nvPr>
            <p:ph idx="1"/>
          </p:nvPr>
        </p:nvSpPr>
        <p:spPr/>
        <p:txBody>
          <a:bodyPr/>
          <a:lstStyle/>
          <a:p>
            <a:r>
              <a:rPr lang="en-US" dirty="0" smtClean="0"/>
              <a:t>Much of this novel is about the ways in which adults hurt and mar the maturation process of children.  </a:t>
            </a:r>
          </a:p>
          <a:p>
            <a:r>
              <a:rPr lang="en-US" dirty="0" smtClean="0"/>
              <a:t>Because no social paradigm safely exists for Holden, his move from child to adult is not secure and he lacks the proportional amount of maturity to understand or rationalize </a:t>
            </a:r>
            <a:r>
              <a:rPr lang="en-US" smtClean="0"/>
              <a:t>his position.  </a:t>
            </a:r>
            <a:endParaRPr lang="en-US" dirty="0" smtClean="0"/>
          </a:p>
          <a:p>
            <a:r>
              <a:rPr lang="en-US" dirty="0" smtClean="0"/>
              <a:t>Just remember all of this when he is whining and drinking and smoking and whining and cursing and calling prostitutes and whining.  </a:t>
            </a:r>
            <a:endParaRPr lang="en-US" dirty="0"/>
          </a:p>
        </p:txBody>
      </p:sp>
    </p:spTree>
    <p:extLst>
      <p:ext uri="{BB962C8B-B14F-4D97-AF65-F5344CB8AC3E}">
        <p14:creationId xmlns:p14="http://schemas.microsoft.com/office/powerpoint/2010/main" val="2263554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23</TotalTime>
  <Words>442</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MS Shell Dlg 2</vt:lpstr>
      <vt:lpstr>Wingdings</vt:lpstr>
      <vt:lpstr>Wingdings 3</vt:lpstr>
      <vt:lpstr>Madison</vt:lpstr>
      <vt:lpstr>Social Construct </vt:lpstr>
      <vt:lpstr>Social Construct</vt:lpstr>
      <vt:lpstr>Holden explores many social paradigms throughout the novel: </vt:lpstr>
      <vt:lpstr>Holden can not function in these paradigms because his belief in the construct is broken</vt:lpstr>
      <vt:lpstr>Maturation impacts Holden’s (and teenagers’) ability to cope </vt:lpstr>
      <vt:lpstr>Holden has no safe place to experience and recover from destruction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Construct</dc:title>
  <dc:creator>Tamara Hollingsworth</dc:creator>
  <cp:lastModifiedBy>Tamara Hollingsworth</cp:lastModifiedBy>
  <cp:revision>5</cp:revision>
  <dcterms:created xsi:type="dcterms:W3CDTF">2019-04-08T15:59:45Z</dcterms:created>
  <dcterms:modified xsi:type="dcterms:W3CDTF">2019-04-08T16:23:00Z</dcterms:modified>
</cp:coreProperties>
</file>