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27D34C0-97FE-41E8-93BB-ECA43D17D48E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64EFF4-C6C6-480A-BF8B-9E0F3671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Am. Lit.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Level F, Unit 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highly colored, reddish; excessively ornate, showy</a:t>
            </a:r>
          </a:p>
          <a:p>
            <a:r>
              <a:rPr lang="en-US" dirty="0" smtClean="0"/>
              <a:t>Synonyms: flushed, ruddy, flowery, frilly, flamboyant</a:t>
            </a:r>
          </a:p>
          <a:p>
            <a:r>
              <a:rPr lang="en-US" dirty="0" smtClean="0"/>
              <a:t>Antonyms: pale, ashen, pallid, </a:t>
            </a:r>
          </a:p>
          <a:p>
            <a:pPr>
              <a:buNone/>
            </a:pPr>
            <a:r>
              <a:rPr lang="en-US" dirty="0" smtClean="0"/>
              <a:t>    sallow, austere, stark</a:t>
            </a:r>
            <a:endParaRPr lang="en-US" dirty="0"/>
          </a:p>
        </p:txBody>
      </p:sp>
      <p:pic>
        <p:nvPicPr>
          <p:cNvPr id="12290" name="Picture 2" descr="florid flower 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2006600" cy="1504950"/>
          </a:xfrm>
          <a:prstGeom prst="rect">
            <a:avLst/>
          </a:prstGeom>
          <a:noFill/>
        </p:spPr>
      </p:pic>
      <p:pic>
        <p:nvPicPr>
          <p:cNvPr id="12292" name="Picture 4" descr="http://www.royalcollection.org.uk/egallery/images/people_large/K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733800"/>
            <a:ext cx="2124075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impose by fraud; to pass off as worthy or genuine; to bring about by stealth, dishonesty, or coercion</a:t>
            </a:r>
          </a:p>
          <a:p>
            <a:r>
              <a:rPr lang="en-US" dirty="0" smtClean="0"/>
              <a:t>Synonyms: pass off, palm off, fob off</a:t>
            </a:r>
            <a:endParaRPr lang="en-US" dirty="0"/>
          </a:p>
        </p:txBody>
      </p:sp>
      <p:pic>
        <p:nvPicPr>
          <p:cNvPr id="11266" name="Picture 2" descr="http://www.jhandbags.com/wp-content/uploads/fake-gucci-b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542" y="3962400"/>
            <a:ext cx="2164658" cy="2718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awkward, lacking in social graces, tactless, clumsy</a:t>
            </a:r>
          </a:p>
          <a:p>
            <a:r>
              <a:rPr lang="en-US" dirty="0" smtClean="0"/>
              <a:t>Synonyms: inept, uncouth, maladroit</a:t>
            </a:r>
          </a:p>
          <a:p>
            <a:r>
              <a:rPr lang="en-US" dirty="0" smtClean="0"/>
              <a:t>Antonyms: adroit, tactful, diplomatic, politic</a:t>
            </a:r>
            <a:endParaRPr lang="en-US" dirty="0"/>
          </a:p>
        </p:txBody>
      </p:sp>
      <p:pic>
        <p:nvPicPr>
          <p:cNvPr id="10242" name="Picture 2" descr="http://www.boston.com/ae/celebrity/more_names/blog/stoo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4799"/>
            <a:ext cx="3657600" cy="262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an opinion different from accepted belief; the denial of an idea that is generally held sacred</a:t>
            </a:r>
          </a:p>
          <a:p>
            <a:r>
              <a:rPr lang="en-US" dirty="0" smtClean="0"/>
              <a:t>Synonyms: unorthodox belief, heterodoxy</a:t>
            </a:r>
          </a:p>
          <a:p>
            <a:r>
              <a:rPr lang="en-US" dirty="0" smtClean="0"/>
              <a:t>Antonym: orthodoxy</a:t>
            </a:r>
            <a:endParaRPr lang="en-US" dirty="0"/>
          </a:p>
        </p:txBody>
      </p:sp>
      <p:pic>
        <p:nvPicPr>
          <p:cNvPr id="9218" name="Picture 2" descr="http://img.tfd.com/wn/46/654AC-heterodox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819400"/>
            <a:ext cx="1978269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inculcate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impress on the mind by repetition, teach persistently and earnestly</a:t>
            </a:r>
          </a:p>
          <a:p>
            <a:r>
              <a:rPr lang="en-US" dirty="0" smtClean="0"/>
              <a:t>Synonyms: instill, implant, infuse, ingrain, imbue</a:t>
            </a:r>
          </a:p>
          <a:p>
            <a:r>
              <a:rPr lang="en-US" dirty="0" smtClean="0"/>
              <a:t>Antonyms: efface, extirpate, root out</a:t>
            </a:r>
            <a:endParaRPr lang="en-US" dirty="0"/>
          </a:p>
        </p:txBody>
      </p:sp>
      <p:pic>
        <p:nvPicPr>
          <p:cNvPr id="8194" name="Picture 2" descr="http://ci-ntu.com/english/thumbnail.php?file=preschool_654224776.jpg&amp;size=article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2819400" cy="224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(adj.) capable of being touched or felt; easily seen, heard, or recognized</a:t>
            </a:r>
          </a:p>
          <a:p>
            <a:r>
              <a:rPr lang="en-US" dirty="0" smtClean="0"/>
              <a:t>Synonyms: tangible, plain, obvious, manifest</a:t>
            </a:r>
          </a:p>
          <a:p>
            <a:r>
              <a:rPr lang="en-US" dirty="0" smtClean="0"/>
              <a:t>Antonyms: intangible, </a:t>
            </a:r>
          </a:p>
          <a:p>
            <a:pPr>
              <a:buNone/>
            </a:pPr>
            <a:r>
              <a:rPr lang="en-US" dirty="0" smtClean="0"/>
              <a:t>    insubstantial, incorporeal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800" dirty="0" smtClean="0"/>
              <a:t>thyroid nodule</a:t>
            </a:r>
            <a:r>
              <a:rPr lang="en-US" dirty="0" smtClean="0"/>
              <a:t>                                       </a:t>
            </a:r>
            <a:endParaRPr lang="en-US" sz="1500" dirty="0"/>
          </a:p>
        </p:txBody>
      </p:sp>
      <p:pic>
        <p:nvPicPr>
          <p:cNvPr id="7170" name="Picture 2" descr="http://img.medscape.com/pi/emed/ckb/endocrinology/116364-138560-127491-1699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27772"/>
            <a:ext cx="2276475" cy="3430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having sympathetic insight or understanding, capable of keen appreciation</a:t>
            </a:r>
          </a:p>
          <a:p>
            <a:r>
              <a:rPr lang="en-US" dirty="0" smtClean="0"/>
              <a:t>Synonyms: insightful, discerning, observant</a:t>
            </a:r>
          </a:p>
          <a:p>
            <a:r>
              <a:rPr lang="en-US" dirty="0" smtClean="0"/>
              <a:t>Antonyms: dense, </a:t>
            </a:r>
          </a:p>
          <a:p>
            <a:pPr>
              <a:buNone/>
            </a:pPr>
            <a:r>
              <a:rPr lang="en-US" dirty="0" smtClean="0"/>
              <a:t>    thick, obtuse, dim-witted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Poet Peter Nicholson</a:t>
            </a:r>
            <a:endParaRPr lang="en-US" dirty="0"/>
          </a:p>
        </p:txBody>
      </p:sp>
      <p:pic>
        <p:nvPicPr>
          <p:cNvPr id="6146" name="Picture 2" descr="http://peternicholson.byteserve.com.au/images/PN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522" y="3810000"/>
            <a:ext cx="2883477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pernicious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extremely harmful; deadly, fatal</a:t>
            </a:r>
          </a:p>
          <a:p>
            <a:r>
              <a:rPr lang="en-US" dirty="0" smtClean="0"/>
              <a:t>Synonyms: injurious, deleterious, baleful, noxious</a:t>
            </a:r>
          </a:p>
          <a:p>
            <a:r>
              <a:rPr lang="en-US" dirty="0" smtClean="0"/>
              <a:t>Antonyms: harmless, innocuous, salutary, salubrious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000" dirty="0" err="1" smtClean="0"/>
              <a:t>Megaloblastic</a:t>
            </a:r>
            <a:r>
              <a:rPr lang="en-US" sz="2000" dirty="0" smtClean="0"/>
              <a:t> Anemia</a:t>
            </a:r>
            <a:endParaRPr lang="en-US" dirty="0"/>
          </a:p>
        </p:txBody>
      </p:sp>
      <p:pic>
        <p:nvPicPr>
          <p:cNvPr id="5122" name="Picture 2" descr="http://t2.gstatic.com/images?q=tbn:ANd9GcQMGoFAvn7JlnUD4p_Jg5T3YcHghaxV920kzflnsogGsn-70r3Ri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199" y="3939116"/>
            <a:ext cx="4015861" cy="276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leaping, jumping, or springing forth; prominent, standing out, conspicuous; (n.) a projection or bulge, a land form that projects upward or outward</a:t>
            </a:r>
          </a:p>
          <a:p>
            <a:r>
              <a:rPr lang="en-US" dirty="0" smtClean="0"/>
              <a:t>Synonyms: (adj.) striking, notable, protrusive, obvious</a:t>
            </a:r>
          </a:p>
          <a:p>
            <a:r>
              <a:rPr lang="en-US" dirty="0" smtClean="0"/>
              <a:t>Antonyms: (adj.)</a:t>
            </a:r>
          </a:p>
          <a:p>
            <a:pPr>
              <a:buNone/>
            </a:pPr>
            <a:r>
              <a:rPr lang="en-US" dirty="0" smtClean="0"/>
              <a:t>    inconspicuous, recessive</a:t>
            </a:r>
            <a:endParaRPr lang="en-US" dirty="0"/>
          </a:p>
        </p:txBody>
      </p:sp>
      <p:pic>
        <p:nvPicPr>
          <p:cNvPr id="4098" name="Picture 2" descr="http://www.edupic.net/Images/Biomes/monument_valley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3290221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satisfy completely; to fill to excess; (adj.) full, satisfied</a:t>
            </a:r>
          </a:p>
          <a:p>
            <a:r>
              <a:rPr lang="en-US" dirty="0" smtClean="0"/>
              <a:t>Synonyms: (v.) gratify, cloy, surfeit, gorge</a:t>
            </a:r>
          </a:p>
          <a:p>
            <a:r>
              <a:rPr lang="en-US" dirty="0" smtClean="0"/>
              <a:t>Antonyms: (v.) starve, deprive entirely of</a:t>
            </a:r>
            <a:endParaRPr lang="en-US" dirty="0"/>
          </a:p>
        </p:txBody>
      </p:sp>
      <p:pic>
        <p:nvPicPr>
          <p:cNvPr id="3074" name="Picture 2" descr="http://www.tofurious.com/wp-content/uploads/2009/12/sati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790950" cy="252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abstemious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moderate, sparing (as in eating and drinking); characterized by abstinence and self-discipline</a:t>
            </a:r>
          </a:p>
          <a:p>
            <a:r>
              <a:rPr lang="en-US" dirty="0" smtClean="0"/>
              <a:t>Synonyms: temperate, sober, moderate</a:t>
            </a:r>
          </a:p>
          <a:p>
            <a:r>
              <a:rPr lang="en-US" dirty="0" smtClean="0"/>
              <a:t>Antonyms: indulgent, immoderate, intemperate</a:t>
            </a:r>
            <a:endParaRPr lang="en-US" dirty="0"/>
          </a:p>
        </p:txBody>
      </p:sp>
      <p:pic>
        <p:nvPicPr>
          <p:cNvPr id="20482" name="Picture 2" descr="http://www.phocabulary.com/words/asce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28806"/>
            <a:ext cx="2314575" cy="2329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make or become dry and withered; to char or scorch the surface of; to harden or make unfeeling; to parch, singe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files.patiodaddiobbq.com/images/food/beef/ReverseSearTriTi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deceptive, apparently good or valid but lacking real merit</a:t>
            </a:r>
          </a:p>
          <a:p>
            <a:r>
              <a:rPr lang="en-US" dirty="0" smtClean="0"/>
              <a:t>Synonyms: deceptively plausible, sophistic, casuistic</a:t>
            </a:r>
          </a:p>
          <a:p>
            <a:r>
              <a:rPr lang="en-US" dirty="0" smtClean="0"/>
              <a:t>Antonyms: valid, sound, </a:t>
            </a:r>
          </a:p>
          <a:p>
            <a:pPr>
              <a:buNone/>
            </a:pPr>
            <a:r>
              <a:rPr lang="en-US" dirty="0" smtClean="0"/>
              <a:t>    solid, genuine</a:t>
            </a:r>
            <a:endParaRPr lang="en-US" dirty="0"/>
          </a:p>
        </p:txBody>
      </p:sp>
      <p:pic>
        <p:nvPicPr>
          <p:cNvPr id="1026" name="Picture 2" descr="http://listicles.thelmagazine.com/wp-content/upload/lego-su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33800"/>
            <a:ext cx="3527076" cy="264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deserving of blame or correction</a:t>
            </a:r>
          </a:p>
          <a:p>
            <a:r>
              <a:rPr lang="en-US" dirty="0" smtClean="0"/>
              <a:t>Synonyms: blameworthy, discreditable, reprehensible</a:t>
            </a:r>
          </a:p>
          <a:p>
            <a:r>
              <a:rPr lang="en-US" dirty="0" smtClean="0"/>
              <a:t>Antonyms: commendable, laudable, meritorious</a:t>
            </a:r>
            <a:endParaRPr lang="en-US" dirty="0"/>
          </a:p>
        </p:txBody>
      </p:sp>
      <p:pic>
        <p:nvPicPr>
          <p:cNvPr id="19458" name="Picture 2" descr="http://logicalscience.files.wordpress.com/2009/07/censored-tape-on-mouth-thumb429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38600"/>
            <a:ext cx="2247900" cy="2547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likely but not certain to happen, possible; dependent on uncertain events or conditions; happening by chance; (n.) a representative group forming part of a larger body</a:t>
            </a:r>
          </a:p>
          <a:p>
            <a:endParaRPr lang="en-US" dirty="0" smtClean="0"/>
          </a:p>
          <a:p>
            <a:r>
              <a:rPr lang="en-US" dirty="0" smtClean="0"/>
              <a:t>Synonyms: (adj.) conditional, dependent; (n.) a detachment</a:t>
            </a:r>
          </a:p>
          <a:p>
            <a:r>
              <a:rPr lang="en-US" dirty="0" smtClean="0"/>
              <a:t>Antonyms</a:t>
            </a:r>
            <a:r>
              <a:rPr lang="en-US" dirty="0" smtClean="0">
                <a:sym typeface="Wingdings" pitchFamily="2" charset="2"/>
              </a:rPr>
              <a:t>: (adj.) independent of, certain</a:t>
            </a:r>
            <a:endParaRPr lang="en-US" dirty="0"/>
          </a:p>
        </p:txBody>
      </p:sp>
      <p:pic>
        <p:nvPicPr>
          <p:cNvPr id="18434" name="Picture 2" descr="http://www.mathsisfun.com/geometry/images/pair-di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7528"/>
            <a:ext cx="1962150" cy="1465073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4/4e/American_contingent_in_2000_Summer_Olympics_opening_ceremony_Parade_of_Nation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2438400" cy="158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confirm, make more certain, bolster, substantiate, verify</a:t>
            </a:r>
          </a:p>
          <a:p>
            <a:r>
              <a:rPr lang="en-US" dirty="0" smtClean="0"/>
              <a:t>Antonyms: (adj.) refute, contradict, undermine, discredit</a:t>
            </a:r>
            <a:endParaRPr lang="en-US" dirty="0"/>
          </a:p>
        </p:txBody>
      </p:sp>
      <p:pic>
        <p:nvPicPr>
          <p:cNvPr id="17410" name="Picture 2" descr="http://www.phocabulary.com/words/corrobo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133600"/>
            <a:ext cx="142875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an inhabitant, resident; one who frequents a place</a:t>
            </a:r>
          </a:p>
          <a:p>
            <a:r>
              <a:rPr lang="en-US" dirty="0" smtClean="0"/>
              <a:t>Synonyms: resident, dweller, habitué</a:t>
            </a:r>
          </a:p>
          <a:p>
            <a:r>
              <a:rPr lang="en-US" dirty="0" smtClean="0"/>
              <a:t>Antonyms: alien, outsider, stranger, foreigner</a:t>
            </a:r>
          </a:p>
        </p:txBody>
      </p:sp>
      <p:pic>
        <p:nvPicPr>
          <p:cNvPr id="16386" name="Picture 2" descr="http://www.winds.org/nekomi/moss_deni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passing aimlessly from one place or subject to another, rambling, roving, nomadic</a:t>
            </a:r>
          </a:p>
          <a:p>
            <a:r>
              <a:rPr lang="en-US" dirty="0" smtClean="0"/>
              <a:t>Synonyms: digressive, diffuse, wandering, episodic</a:t>
            </a:r>
          </a:p>
          <a:p>
            <a:r>
              <a:rPr lang="en-US" dirty="0" smtClean="0"/>
              <a:t>Antonyms: short </a:t>
            </a:r>
          </a:p>
          <a:p>
            <a:pPr>
              <a:buNone/>
            </a:pPr>
            <a:r>
              <a:rPr lang="en-US" dirty="0" smtClean="0"/>
              <a:t>    and to the point, </a:t>
            </a:r>
          </a:p>
          <a:p>
            <a:pPr>
              <a:buNone/>
            </a:pPr>
            <a:r>
              <a:rPr lang="en-US" dirty="0" smtClean="0"/>
              <a:t>    succinct</a:t>
            </a:r>
            <a:endParaRPr lang="en-US" dirty="0"/>
          </a:p>
        </p:txBody>
      </p:sp>
      <p:pic>
        <p:nvPicPr>
          <p:cNvPr id="15362" name="Picture 2" descr="http://farm4.static.flickr.com/3609/3396710658_28c8930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495800"/>
            <a:ext cx="1438275" cy="1917700"/>
          </a:xfrm>
          <a:prstGeom prst="rect">
            <a:avLst/>
          </a:prstGeom>
          <a:noFill/>
        </p:spPr>
      </p:pic>
      <p:pic>
        <p:nvPicPr>
          <p:cNvPr id="15364" name="Picture 4" descr="http://i218.photobucket.com/albums/cc275/thehousenextdoor/2008/Columns/Rushdie%20Pigeon/snoop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886200"/>
            <a:ext cx="2571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scatter or spread widely</a:t>
            </a:r>
          </a:p>
          <a:p>
            <a:r>
              <a:rPr lang="en-US" dirty="0" smtClean="0"/>
              <a:t>Synonyms: disperse, publicize, broadcast, circulate</a:t>
            </a:r>
          </a:p>
          <a:p>
            <a:r>
              <a:rPr lang="en-US" dirty="0" smtClean="0"/>
              <a:t>Antonyms: bring together, concentrate, muster, conceal, hide</a:t>
            </a:r>
            <a:endParaRPr lang="en-US" dirty="0"/>
          </a:p>
        </p:txBody>
      </p:sp>
      <p:pic>
        <p:nvPicPr>
          <p:cNvPr id="14338" name="Picture 2" descr="http://t3.gstatic.com/images?q=tbn:ANd9GcS2PLbi15jrduC1lTHufehIx5z1tbHvqzdWODZ7MDwNbaG4Z8ZK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2830571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poorly dressed, shabby; lacking smartness and good taste</a:t>
            </a:r>
          </a:p>
          <a:p>
            <a:r>
              <a:rPr lang="en-US" dirty="0" smtClean="0"/>
              <a:t>Synonyms: frumpy, tacky, frowsy, drab</a:t>
            </a:r>
          </a:p>
          <a:p>
            <a:r>
              <a:rPr lang="en-US" dirty="0" smtClean="0"/>
              <a:t>Antonyms: chic, stylish, elegant, fashionable</a:t>
            </a:r>
            <a:endParaRPr lang="en-US" dirty="0"/>
          </a:p>
        </p:txBody>
      </p:sp>
      <p:pic>
        <p:nvPicPr>
          <p:cNvPr id="13314" name="Picture 2" descr="http://images.salon.com/life/feature/2010/12/28/mom_maternity_clothes/md_ho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67200"/>
            <a:ext cx="35433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717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Verdana</vt:lpstr>
      <vt:lpstr>Wingdings</vt:lpstr>
      <vt:lpstr>Wingdings 2</vt:lpstr>
      <vt:lpstr>iRespondQuestionMaster</vt:lpstr>
      <vt:lpstr>iRespondGraphMaster</vt:lpstr>
      <vt:lpstr>Verve</vt:lpstr>
      <vt:lpstr>Am. Lit. Vocabulary</vt:lpstr>
      <vt:lpstr>abstemious</vt:lpstr>
      <vt:lpstr>censurable</vt:lpstr>
      <vt:lpstr>contingent</vt:lpstr>
      <vt:lpstr>corroborate</vt:lpstr>
      <vt:lpstr>denizen</vt:lpstr>
      <vt:lpstr>discursive</vt:lpstr>
      <vt:lpstr>disseminate</vt:lpstr>
      <vt:lpstr>dowdy</vt:lpstr>
      <vt:lpstr>florid</vt:lpstr>
      <vt:lpstr>foist</vt:lpstr>
      <vt:lpstr>gauche</vt:lpstr>
      <vt:lpstr>heresy</vt:lpstr>
      <vt:lpstr>inculcate</vt:lpstr>
      <vt:lpstr>palpable</vt:lpstr>
      <vt:lpstr>perceptive</vt:lpstr>
      <vt:lpstr>pernicious</vt:lpstr>
      <vt:lpstr>salient</vt:lpstr>
      <vt:lpstr>satiate</vt:lpstr>
      <vt:lpstr>sear</vt:lpstr>
      <vt:lpstr>specious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Am. Lit. Vocabulary</dc:title>
  <dc:creator>install</dc:creator>
  <cp:lastModifiedBy>Tamara Hollingsworth</cp:lastModifiedBy>
  <cp:revision>52</cp:revision>
  <dcterms:created xsi:type="dcterms:W3CDTF">2010-11-16T17:24:48Z</dcterms:created>
  <dcterms:modified xsi:type="dcterms:W3CDTF">2017-12-20T12:36:52Z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